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85" r:id="rId17"/>
    <p:sldId id="270" r:id="rId18"/>
    <p:sldId id="271" r:id="rId19"/>
    <p:sldId id="272" r:id="rId20"/>
    <p:sldId id="287" r:id="rId21"/>
    <p:sldId id="273" r:id="rId22"/>
    <p:sldId id="274" r:id="rId23"/>
    <p:sldId id="288" r:id="rId24"/>
    <p:sldId id="275" r:id="rId25"/>
    <p:sldId id="276" r:id="rId26"/>
    <p:sldId id="277" r:id="rId27"/>
    <p:sldId id="278" r:id="rId28"/>
    <p:sldId id="279" r:id="rId29"/>
    <p:sldId id="280" r:id="rId30"/>
    <p:sldId id="281" r:id="rId31"/>
    <p:sldId id="283" r:id="rId32"/>
    <p:sldId id="284" r:id="rId33"/>
    <p:sldId id="289" r:id="rId34"/>
    <p:sldId id="290" r:id="rId35"/>
    <p:sldId id="291"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005"/>
    <a:srgbClr val="2C3C43"/>
    <a:srgbClr val="99FFCC"/>
    <a:srgbClr val="FFFFFF"/>
    <a:srgbClr val="00F083"/>
    <a:srgbClr val="BCF96B"/>
    <a:srgbClr val="65F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42A5D-0B91-41F4-B2B1-2ACF6C210AED}" type="datetimeFigureOut">
              <a:rPr lang="en-US" smtClean="0"/>
              <a:t>3/19/2017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AD73BF-B311-4B43-A111-7D75A301ED3E}" type="slidenum">
              <a:rPr lang="en-US" smtClean="0"/>
              <a:t>‹#›</a:t>
            </a:fld>
            <a:endParaRPr lang="en-US"/>
          </a:p>
        </p:txBody>
      </p:sp>
    </p:spTree>
    <p:extLst>
      <p:ext uri="{BB962C8B-B14F-4D97-AF65-F5344CB8AC3E}">
        <p14:creationId xmlns:p14="http://schemas.microsoft.com/office/powerpoint/2010/main" val="335450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86149-D312-4182-8911-3EBB2F13DAC6}" type="datetimeFigureOut">
              <a:rPr lang="en-US" smtClean="0"/>
              <a:t>3/19/2017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50076-FB74-469C-A180-FEBBC5EDB2D2}" type="slidenum">
              <a:rPr lang="en-US" smtClean="0"/>
              <a:t>‹#›</a:t>
            </a:fld>
            <a:endParaRPr lang="en-US"/>
          </a:p>
        </p:txBody>
      </p:sp>
    </p:spTree>
    <p:extLst>
      <p:ext uri="{BB962C8B-B14F-4D97-AF65-F5344CB8AC3E}">
        <p14:creationId xmlns:p14="http://schemas.microsoft.com/office/powerpoint/2010/main" val="114680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a:t>
            </a:fld>
            <a:endParaRPr lang="en-US"/>
          </a:p>
        </p:txBody>
      </p:sp>
    </p:spTree>
    <p:extLst>
      <p:ext uri="{BB962C8B-B14F-4D97-AF65-F5344CB8AC3E}">
        <p14:creationId xmlns:p14="http://schemas.microsoft.com/office/powerpoint/2010/main" val="277057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10</a:t>
            </a:fld>
            <a:endParaRPr lang="en-US"/>
          </a:p>
        </p:txBody>
      </p:sp>
    </p:spTree>
    <p:extLst>
      <p:ext uri="{BB962C8B-B14F-4D97-AF65-F5344CB8AC3E}">
        <p14:creationId xmlns:p14="http://schemas.microsoft.com/office/powerpoint/2010/main" val="409282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11</a:t>
            </a:fld>
            <a:endParaRPr lang="en-US"/>
          </a:p>
        </p:txBody>
      </p:sp>
    </p:spTree>
    <p:extLst>
      <p:ext uri="{BB962C8B-B14F-4D97-AF65-F5344CB8AC3E}">
        <p14:creationId xmlns:p14="http://schemas.microsoft.com/office/powerpoint/2010/main" val="203113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12</a:t>
            </a:fld>
            <a:endParaRPr lang="en-US"/>
          </a:p>
        </p:txBody>
      </p:sp>
    </p:spTree>
    <p:extLst>
      <p:ext uri="{BB962C8B-B14F-4D97-AF65-F5344CB8AC3E}">
        <p14:creationId xmlns:p14="http://schemas.microsoft.com/office/powerpoint/2010/main" val="189468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13</a:t>
            </a:fld>
            <a:endParaRPr lang="en-US"/>
          </a:p>
        </p:txBody>
      </p:sp>
    </p:spTree>
    <p:extLst>
      <p:ext uri="{BB962C8B-B14F-4D97-AF65-F5344CB8AC3E}">
        <p14:creationId xmlns:p14="http://schemas.microsoft.com/office/powerpoint/2010/main" val="407848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14</a:t>
            </a:fld>
            <a:endParaRPr lang="en-US"/>
          </a:p>
        </p:txBody>
      </p:sp>
    </p:spTree>
    <p:extLst>
      <p:ext uri="{BB962C8B-B14F-4D97-AF65-F5344CB8AC3E}">
        <p14:creationId xmlns:p14="http://schemas.microsoft.com/office/powerpoint/2010/main" val="305503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15</a:t>
            </a:fld>
            <a:endParaRPr lang="en-US"/>
          </a:p>
        </p:txBody>
      </p:sp>
    </p:spTree>
    <p:extLst>
      <p:ext uri="{BB962C8B-B14F-4D97-AF65-F5344CB8AC3E}">
        <p14:creationId xmlns:p14="http://schemas.microsoft.com/office/powerpoint/2010/main" val="273657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16</a:t>
            </a:fld>
            <a:endParaRPr lang="en-US"/>
          </a:p>
        </p:txBody>
      </p:sp>
    </p:spTree>
    <p:extLst>
      <p:ext uri="{BB962C8B-B14F-4D97-AF65-F5344CB8AC3E}">
        <p14:creationId xmlns:p14="http://schemas.microsoft.com/office/powerpoint/2010/main" val="366678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17</a:t>
            </a:fld>
            <a:endParaRPr lang="en-US"/>
          </a:p>
        </p:txBody>
      </p:sp>
    </p:spTree>
    <p:extLst>
      <p:ext uri="{BB962C8B-B14F-4D97-AF65-F5344CB8AC3E}">
        <p14:creationId xmlns:p14="http://schemas.microsoft.com/office/powerpoint/2010/main" val="41246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18</a:t>
            </a:fld>
            <a:endParaRPr lang="en-US"/>
          </a:p>
        </p:txBody>
      </p:sp>
    </p:spTree>
    <p:extLst>
      <p:ext uri="{BB962C8B-B14F-4D97-AF65-F5344CB8AC3E}">
        <p14:creationId xmlns:p14="http://schemas.microsoft.com/office/powerpoint/2010/main" val="162016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19</a:t>
            </a:fld>
            <a:endParaRPr lang="en-US"/>
          </a:p>
        </p:txBody>
      </p:sp>
    </p:spTree>
    <p:extLst>
      <p:ext uri="{BB962C8B-B14F-4D97-AF65-F5344CB8AC3E}">
        <p14:creationId xmlns:p14="http://schemas.microsoft.com/office/powerpoint/2010/main" val="2370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a:t>
            </a:fld>
            <a:endParaRPr lang="en-US"/>
          </a:p>
        </p:txBody>
      </p:sp>
    </p:spTree>
    <p:extLst>
      <p:ext uri="{BB962C8B-B14F-4D97-AF65-F5344CB8AC3E}">
        <p14:creationId xmlns:p14="http://schemas.microsoft.com/office/powerpoint/2010/main" val="103920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20</a:t>
            </a:fld>
            <a:endParaRPr lang="en-US"/>
          </a:p>
        </p:txBody>
      </p:sp>
    </p:spTree>
    <p:extLst>
      <p:ext uri="{BB962C8B-B14F-4D97-AF65-F5344CB8AC3E}">
        <p14:creationId xmlns:p14="http://schemas.microsoft.com/office/powerpoint/2010/main" val="86740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21</a:t>
            </a:fld>
            <a:endParaRPr lang="en-US"/>
          </a:p>
        </p:txBody>
      </p:sp>
    </p:spTree>
    <p:extLst>
      <p:ext uri="{BB962C8B-B14F-4D97-AF65-F5344CB8AC3E}">
        <p14:creationId xmlns:p14="http://schemas.microsoft.com/office/powerpoint/2010/main" val="117026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22</a:t>
            </a:fld>
            <a:endParaRPr lang="en-US"/>
          </a:p>
        </p:txBody>
      </p:sp>
    </p:spTree>
    <p:extLst>
      <p:ext uri="{BB962C8B-B14F-4D97-AF65-F5344CB8AC3E}">
        <p14:creationId xmlns:p14="http://schemas.microsoft.com/office/powerpoint/2010/main" val="229811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23</a:t>
            </a:fld>
            <a:endParaRPr lang="en-US"/>
          </a:p>
        </p:txBody>
      </p:sp>
    </p:spTree>
    <p:extLst>
      <p:ext uri="{BB962C8B-B14F-4D97-AF65-F5344CB8AC3E}">
        <p14:creationId xmlns:p14="http://schemas.microsoft.com/office/powerpoint/2010/main" val="245946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24</a:t>
            </a:fld>
            <a:endParaRPr lang="en-US"/>
          </a:p>
        </p:txBody>
      </p:sp>
    </p:spTree>
    <p:extLst>
      <p:ext uri="{BB962C8B-B14F-4D97-AF65-F5344CB8AC3E}">
        <p14:creationId xmlns:p14="http://schemas.microsoft.com/office/powerpoint/2010/main" val="369652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25</a:t>
            </a:fld>
            <a:endParaRPr lang="en-US"/>
          </a:p>
        </p:txBody>
      </p:sp>
    </p:spTree>
    <p:extLst>
      <p:ext uri="{BB962C8B-B14F-4D97-AF65-F5344CB8AC3E}">
        <p14:creationId xmlns:p14="http://schemas.microsoft.com/office/powerpoint/2010/main" val="3634771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26</a:t>
            </a:fld>
            <a:endParaRPr lang="en-US"/>
          </a:p>
        </p:txBody>
      </p:sp>
    </p:spTree>
    <p:extLst>
      <p:ext uri="{BB962C8B-B14F-4D97-AF65-F5344CB8AC3E}">
        <p14:creationId xmlns:p14="http://schemas.microsoft.com/office/powerpoint/2010/main" val="2680237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27</a:t>
            </a:fld>
            <a:endParaRPr lang="en-US"/>
          </a:p>
        </p:txBody>
      </p:sp>
    </p:spTree>
    <p:extLst>
      <p:ext uri="{BB962C8B-B14F-4D97-AF65-F5344CB8AC3E}">
        <p14:creationId xmlns:p14="http://schemas.microsoft.com/office/powerpoint/2010/main" val="2503526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28</a:t>
            </a:fld>
            <a:endParaRPr lang="en-US"/>
          </a:p>
        </p:txBody>
      </p:sp>
    </p:spTree>
    <p:extLst>
      <p:ext uri="{BB962C8B-B14F-4D97-AF65-F5344CB8AC3E}">
        <p14:creationId xmlns:p14="http://schemas.microsoft.com/office/powerpoint/2010/main" val="4029646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29</a:t>
            </a:fld>
            <a:endParaRPr lang="en-US"/>
          </a:p>
        </p:txBody>
      </p:sp>
    </p:spTree>
    <p:extLst>
      <p:ext uri="{BB962C8B-B14F-4D97-AF65-F5344CB8AC3E}">
        <p14:creationId xmlns:p14="http://schemas.microsoft.com/office/powerpoint/2010/main" val="287049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a:t>
            </a:fld>
            <a:endParaRPr lang="en-US"/>
          </a:p>
        </p:txBody>
      </p:sp>
    </p:spTree>
    <p:extLst>
      <p:ext uri="{BB962C8B-B14F-4D97-AF65-F5344CB8AC3E}">
        <p14:creationId xmlns:p14="http://schemas.microsoft.com/office/powerpoint/2010/main" val="105006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30</a:t>
            </a:fld>
            <a:endParaRPr lang="en-US"/>
          </a:p>
        </p:txBody>
      </p:sp>
    </p:spTree>
    <p:extLst>
      <p:ext uri="{BB962C8B-B14F-4D97-AF65-F5344CB8AC3E}">
        <p14:creationId xmlns:p14="http://schemas.microsoft.com/office/powerpoint/2010/main" val="780739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31</a:t>
            </a:fld>
            <a:endParaRPr lang="en-US"/>
          </a:p>
        </p:txBody>
      </p:sp>
    </p:spTree>
    <p:extLst>
      <p:ext uri="{BB962C8B-B14F-4D97-AF65-F5344CB8AC3E}">
        <p14:creationId xmlns:p14="http://schemas.microsoft.com/office/powerpoint/2010/main" val="3591390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32</a:t>
            </a:fld>
            <a:endParaRPr lang="en-US"/>
          </a:p>
        </p:txBody>
      </p:sp>
    </p:spTree>
    <p:extLst>
      <p:ext uri="{BB962C8B-B14F-4D97-AF65-F5344CB8AC3E}">
        <p14:creationId xmlns:p14="http://schemas.microsoft.com/office/powerpoint/2010/main" val="3180184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33</a:t>
            </a:fld>
            <a:endParaRPr lang="en-US"/>
          </a:p>
        </p:txBody>
      </p:sp>
    </p:spTree>
    <p:extLst>
      <p:ext uri="{BB962C8B-B14F-4D97-AF65-F5344CB8AC3E}">
        <p14:creationId xmlns:p14="http://schemas.microsoft.com/office/powerpoint/2010/main" val="3891483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36</a:t>
            </a:fld>
            <a:endParaRPr lang="en-US"/>
          </a:p>
        </p:txBody>
      </p:sp>
    </p:spTree>
    <p:extLst>
      <p:ext uri="{BB962C8B-B14F-4D97-AF65-F5344CB8AC3E}">
        <p14:creationId xmlns:p14="http://schemas.microsoft.com/office/powerpoint/2010/main" val="157528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4</a:t>
            </a:fld>
            <a:endParaRPr lang="en-US"/>
          </a:p>
        </p:txBody>
      </p:sp>
    </p:spTree>
    <p:extLst>
      <p:ext uri="{BB962C8B-B14F-4D97-AF65-F5344CB8AC3E}">
        <p14:creationId xmlns:p14="http://schemas.microsoft.com/office/powerpoint/2010/main" val="5706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5</a:t>
            </a:fld>
            <a:endParaRPr lang="en-US"/>
          </a:p>
        </p:txBody>
      </p:sp>
    </p:spTree>
    <p:extLst>
      <p:ext uri="{BB962C8B-B14F-4D97-AF65-F5344CB8AC3E}">
        <p14:creationId xmlns:p14="http://schemas.microsoft.com/office/powerpoint/2010/main" val="391894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6</a:t>
            </a:fld>
            <a:endParaRPr lang="en-US"/>
          </a:p>
        </p:txBody>
      </p:sp>
    </p:spTree>
    <p:extLst>
      <p:ext uri="{BB962C8B-B14F-4D97-AF65-F5344CB8AC3E}">
        <p14:creationId xmlns:p14="http://schemas.microsoft.com/office/powerpoint/2010/main" val="14962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7</a:t>
            </a:fld>
            <a:endParaRPr lang="en-US"/>
          </a:p>
        </p:txBody>
      </p:sp>
    </p:spTree>
    <p:extLst>
      <p:ext uri="{BB962C8B-B14F-4D97-AF65-F5344CB8AC3E}">
        <p14:creationId xmlns:p14="http://schemas.microsoft.com/office/powerpoint/2010/main" val="323303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8</a:t>
            </a:fld>
            <a:endParaRPr lang="en-US"/>
          </a:p>
        </p:txBody>
      </p:sp>
    </p:spTree>
    <p:extLst>
      <p:ext uri="{BB962C8B-B14F-4D97-AF65-F5344CB8AC3E}">
        <p14:creationId xmlns:p14="http://schemas.microsoft.com/office/powerpoint/2010/main" val="409744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50076-FB74-469C-A180-FEBBC5EDB2D2}" type="slidenum">
              <a:rPr lang="en-US" smtClean="0"/>
              <a:t>9</a:t>
            </a:fld>
            <a:endParaRPr lang="en-US"/>
          </a:p>
        </p:txBody>
      </p:sp>
    </p:spTree>
    <p:extLst>
      <p:ext uri="{BB962C8B-B14F-4D97-AF65-F5344CB8AC3E}">
        <p14:creationId xmlns:p14="http://schemas.microsoft.com/office/powerpoint/2010/main" val="364252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barnesandnoble.com/s/%22Deborah%20T.%20Goldberg%20M.S.%22?Ntk=P_key_Contributor_List&amp;Ns=P_Sales_Rank&amp;Ntx=mode+matchall" TargetMode="External"/><Relationship Id="rId3" Type="http://schemas.openxmlformats.org/officeDocument/2006/relationships/hyperlink" Target="http://www.barnesandnoble.com/s/%22Lisa%20A.%20Urry%22?Ntk=P_key_Contributor_List&amp;Ns=P_Sales_Rank&amp;Ntx=mode+matchall" TargetMode="External"/><Relationship Id="rId7" Type="http://schemas.openxmlformats.org/officeDocument/2006/relationships/hyperlink" Target="http://www.barnesandnoble.com/s/%22Jane%20B.%20Reece%22?Ntk=P_key_Contributor_List&amp;Ns=P_Sales_Rank&amp;Ntx=mode+matchall" TargetMode="External"/><Relationship Id="rId12" Type="http://schemas.openxmlformats.org/officeDocument/2006/relationships/hyperlink" Target="http://news.ucsc.edu/2012/09/sea-otters-kelp.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barnesandnoble.com/s/%22Peter%20V.%20Minorsky%22?Ntk=P_key_Contributor_List&amp;Ns=P_Sales_Rank&amp;Ntx=mode+matchall" TargetMode="External"/><Relationship Id="rId11" Type="http://schemas.openxmlformats.org/officeDocument/2006/relationships/hyperlink" Target="http://ocean.si.edu/ocean-news/5-invasive-species-you-should-know" TargetMode="External"/><Relationship Id="rId5" Type="http://schemas.openxmlformats.org/officeDocument/2006/relationships/hyperlink" Target="http://www.barnesandnoble.com/s/%22Steven%20A.%20Wasserman%22?Ntk=P_key_Contributor_List&amp;Ns=P_Sales_Rank&amp;Ntx=mode+matchall" TargetMode="External"/><Relationship Id="rId10" Type="http://schemas.openxmlformats.org/officeDocument/2006/relationships/hyperlink" Target="http://www.uky.edu/Classes/ENT/530/Lecture_Notes/feb11/feb11_files/frame.htm" TargetMode="External"/><Relationship Id="rId4" Type="http://schemas.openxmlformats.org/officeDocument/2006/relationships/hyperlink" Target="http://www.barnesandnoble.com/s/%22Michael%20L.%20Cain%22?Ntk=P_key_Contributor_List&amp;Ns=P_Sales_Rank&amp;Ntx=mode+matchall" TargetMode="External"/><Relationship Id="rId9" Type="http://schemas.openxmlformats.org/officeDocument/2006/relationships/hyperlink" Target="http://www.barnesandnoble.com/s/%22Phillip%20E.%20Pack%22?Ntk=P_key_Contributor_List&amp;Ns=P_Sales_Rank&amp;Ntx=mode+matcha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819" y="1861436"/>
            <a:ext cx="7766936" cy="1646302"/>
          </a:xfrm>
        </p:spPr>
        <p:txBody>
          <a:bodyPr/>
          <a:lstStyle/>
          <a:p>
            <a:r>
              <a:rPr lang="en-US" dirty="0"/>
              <a:t>Chapter 54</a:t>
            </a:r>
            <a:br>
              <a:rPr lang="en-US" dirty="0"/>
            </a:br>
            <a:r>
              <a:rPr lang="en-US" dirty="0"/>
              <a:t>Sections 54.1 and 54.2</a:t>
            </a:r>
          </a:p>
        </p:txBody>
      </p:sp>
      <p:sp>
        <p:nvSpPr>
          <p:cNvPr id="3" name="Subtitle 2"/>
          <p:cNvSpPr>
            <a:spLocks noGrp="1"/>
          </p:cNvSpPr>
          <p:nvPr>
            <p:ph type="subTitle" idx="1"/>
          </p:nvPr>
        </p:nvSpPr>
        <p:spPr>
          <a:xfrm>
            <a:off x="1507067" y="3424607"/>
            <a:ext cx="7766936" cy="2593808"/>
          </a:xfrm>
        </p:spPr>
        <p:txBody>
          <a:bodyPr>
            <a:normAutofit/>
          </a:bodyPr>
          <a:lstStyle/>
          <a:p>
            <a:pPr algn="ctr"/>
            <a:r>
              <a:rPr lang="en-US" sz="3600" dirty="0">
                <a:solidFill>
                  <a:srgbClr val="00F083"/>
                </a:solidFill>
              </a:rPr>
              <a:t>Relationships in Ecosystems</a:t>
            </a:r>
          </a:p>
          <a:p>
            <a:pPr algn="ctr"/>
            <a:r>
              <a:rPr lang="en-US" sz="3600" dirty="0">
                <a:solidFill>
                  <a:srgbClr val="00F083"/>
                </a:solidFill>
              </a:rPr>
              <a:t>Structures of Ecosystems</a:t>
            </a:r>
          </a:p>
          <a:p>
            <a:pPr algn="ctr"/>
            <a:r>
              <a:rPr lang="en-US" sz="3600" dirty="0">
                <a:solidFill>
                  <a:srgbClr val="00F083"/>
                </a:solidFill>
              </a:rPr>
              <a:t>Components of Structures</a:t>
            </a:r>
          </a:p>
        </p:txBody>
      </p:sp>
    </p:spTree>
    <p:extLst>
      <p:ext uri="{BB962C8B-B14F-4D97-AF65-F5344CB8AC3E}">
        <p14:creationId xmlns:p14="http://schemas.microsoft.com/office/powerpoint/2010/main" val="11600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Community Interactions - Herbivory</a:t>
            </a:r>
          </a:p>
        </p:txBody>
      </p:sp>
      <p:sp>
        <p:nvSpPr>
          <p:cNvPr id="3" name="Content Placeholder 2"/>
          <p:cNvSpPr>
            <a:spLocks noGrp="1"/>
          </p:cNvSpPr>
          <p:nvPr>
            <p:ph idx="1"/>
          </p:nvPr>
        </p:nvSpPr>
        <p:spPr/>
        <p:txBody>
          <a:bodyPr/>
          <a:lstStyle/>
          <a:p>
            <a:pPr fontAlgn="base"/>
            <a:r>
              <a:rPr lang="en-US" b="1" dirty="0">
                <a:solidFill>
                  <a:srgbClr val="FFA005"/>
                </a:solidFill>
              </a:rPr>
              <a:t>Herbivory - </a:t>
            </a:r>
            <a:r>
              <a:rPr lang="en-US" dirty="0">
                <a:solidFill>
                  <a:srgbClr val="FFA005"/>
                </a:solidFill>
              </a:rPr>
              <a:t>+/- interaction involving predation on plants or algae.</a:t>
            </a:r>
            <a:endParaRPr lang="en-US" b="1" dirty="0">
              <a:solidFill>
                <a:srgbClr val="FFA005"/>
              </a:solidFill>
            </a:endParaRPr>
          </a:p>
          <a:p>
            <a:pPr lvl="1" fontAlgn="base"/>
            <a:r>
              <a:rPr lang="en-US" dirty="0"/>
              <a:t>Herbivores can use sensors to detect if a plant is ok to eat or not.</a:t>
            </a:r>
          </a:p>
          <a:p>
            <a:pPr lvl="1" fontAlgn="base"/>
            <a:r>
              <a:rPr lang="en-US" dirty="0"/>
              <a:t>Plants can’t run, but they can adapt by developing toxins or harmful structures such as thorns.</a:t>
            </a:r>
          </a:p>
          <a:p>
            <a:endParaRPr lang="en-US" dirty="0"/>
          </a:p>
        </p:txBody>
      </p:sp>
    </p:spTree>
    <p:extLst>
      <p:ext uri="{BB962C8B-B14F-4D97-AF65-F5344CB8AC3E}">
        <p14:creationId xmlns:p14="http://schemas.microsoft.com/office/powerpoint/2010/main" val="334636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Community Interactions - Symbiosis</a:t>
            </a:r>
          </a:p>
        </p:txBody>
      </p:sp>
      <p:sp>
        <p:nvSpPr>
          <p:cNvPr id="3" name="Content Placeholder 2"/>
          <p:cNvSpPr>
            <a:spLocks noGrp="1"/>
          </p:cNvSpPr>
          <p:nvPr>
            <p:ph idx="1"/>
          </p:nvPr>
        </p:nvSpPr>
        <p:spPr/>
        <p:txBody>
          <a:bodyPr/>
          <a:lstStyle/>
          <a:p>
            <a:pPr fontAlgn="base"/>
            <a:r>
              <a:rPr lang="en-US" b="1" dirty="0">
                <a:solidFill>
                  <a:srgbClr val="FFA005"/>
                </a:solidFill>
              </a:rPr>
              <a:t>Symbiosis - </a:t>
            </a:r>
            <a:r>
              <a:rPr lang="en-US" dirty="0">
                <a:solidFill>
                  <a:srgbClr val="FFA005"/>
                </a:solidFill>
              </a:rPr>
              <a:t>When two or more species intimately interact</a:t>
            </a:r>
            <a:r>
              <a:rPr lang="en-US" dirty="0"/>
              <a:t> with each other.</a:t>
            </a:r>
            <a:endParaRPr lang="en-US" b="1" dirty="0"/>
          </a:p>
          <a:p>
            <a:pPr lvl="1" fontAlgn="base"/>
            <a:r>
              <a:rPr lang="en-US" dirty="0"/>
              <a:t>While symbiosis is generally treated like mutualism (beneficial for both parties), the Campbell Book also includes neutral and harmful relationships.</a:t>
            </a:r>
          </a:p>
          <a:p>
            <a:endParaRPr lang="en-US" dirty="0"/>
          </a:p>
        </p:txBody>
      </p:sp>
    </p:spTree>
    <p:extLst>
      <p:ext uri="{BB962C8B-B14F-4D97-AF65-F5344CB8AC3E}">
        <p14:creationId xmlns:p14="http://schemas.microsoft.com/office/powerpoint/2010/main" val="317275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Symbiosis: Parasitism</a:t>
            </a:r>
          </a:p>
        </p:txBody>
      </p:sp>
      <p:sp>
        <p:nvSpPr>
          <p:cNvPr id="3" name="Content Placeholder 2"/>
          <p:cNvSpPr>
            <a:spLocks noGrp="1"/>
          </p:cNvSpPr>
          <p:nvPr>
            <p:ph idx="1"/>
          </p:nvPr>
        </p:nvSpPr>
        <p:spPr>
          <a:xfrm>
            <a:off x="677334" y="2160589"/>
            <a:ext cx="8596668" cy="3880773"/>
          </a:xfrm>
        </p:spPr>
        <p:txBody>
          <a:bodyPr/>
          <a:lstStyle/>
          <a:p>
            <a:pPr fontAlgn="base"/>
            <a:r>
              <a:rPr lang="en-US" b="1" dirty="0">
                <a:solidFill>
                  <a:srgbClr val="FFA005"/>
                </a:solidFill>
              </a:rPr>
              <a:t>Parasitism </a:t>
            </a:r>
            <a:r>
              <a:rPr lang="en-US" dirty="0">
                <a:solidFill>
                  <a:srgbClr val="FFA005"/>
                </a:solidFill>
              </a:rPr>
              <a:t>- +/-</a:t>
            </a:r>
            <a:r>
              <a:rPr lang="en-US" dirty="0"/>
              <a:t> symbiotic </a:t>
            </a:r>
            <a:r>
              <a:rPr lang="en-US" dirty="0">
                <a:solidFill>
                  <a:srgbClr val="FFA005"/>
                </a:solidFill>
              </a:rPr>
              <a:t>interaction</a:t>
            </a:r>
            <a:r>
              <a:rPr lang="en-US" dirty="0"/>
              <a:t>.</a:t>
            </a:r>
            <a:endParaRPr lang="en-US" b="1" dirty="0"/>
          </a:p>
          <a:p>
            <a:pPr lvl="1" fontAlgn="base"/>
            <a:r>
              <a:rPr lang="en-US" dirty="0"/>
              <a:t>Where </a:t>
            </a:r>
            <a:r>
              <a:rPr lang="en-US" dirty="0">
                <a:solidFill>
                  <a:srgbClr val="FFA005"/>
                </a:solidFill>
              </a:rPr>
              <a:t>a </a:t>
            </a:r>
            <a:r>
              <a:rPr lang="en-US" b="1" dirty="0">
                <a:solidFill>
                  <a:srgbClr val="FFA005"/>
                </a:solidFill>
              </a:rPr>
              <a:t>parasite</a:t>
            </a:r>
            <a:r>
              <a:rPr lang="en-US" dirty="0">
                <a:solidFill>
                  <a:srgbClr val="FFA005"/>
                </a:solidFill>
              </a:rPr>
              <a:t> derives nourishment from a </a:t>
            </a:r>
            <a:r>
              <a:rPr lang="en-US" b="1" dirty="0">
                <a:solidFill>
                  <a:srgbClr val="FFA005"/>
                </a:solidFill>
              </a:rPr>
              <a:t>host</a:t>
            </a:r>
            <a:r>
              <a:rPr lang="en-US" dirty="0">
                <a:solidFill>
                  <a:srgbClr val="FFA005"/>
                </a:solidFill>
              </a:rPr>
              <a:t>, who is harmed</a:t>
            </a:r>
            <a:r>
              <a:rPr lang="en-US" dirty="0"/>
              <a:t> in the process.</a:t>
            </a:r>
          </a:p>
          <a:p>
            <a:pPr lvl="1" fontAlgn="base"/>
            <a:r>
              <a:rPr lang="en-US" dirty="0"/>
              <a:t>~1/3rd of Earth’s species are parasites.</a:t>
            </a:r>
          </a:p>
          <a:p>
            <a:pPr lvl="1" fontAlgn="base"/>
            <a:r>
              <a:rPr lang="en-US" dirty="0">
                <a:solidFill>
                  <a:srgbClr val="FFA005"/>
                </a:solidFill>
              </a:rPr>
              <a:t>Can significantly affect the survival of the host</a:t>
            </a:r>
            <a:r>
              <a:rPr lang="en-US" dirty="0"/>
              <a:t> and its population.</a:t>
            </a:r>
          </a:p>
          <a:p>
            <a:pPr fontAlgn="base"/>
            <a:r>
              <a:rPr lang="en-US" b="1" dirty="0">
                <a:solidFill>
                  <a:srgbClr val="FFA005"/>
                </a:solidFill>
              </a:rPr>
              <a:t>Endoparasites</a:t>
            </a:r>
            <a:r>
              <a:rPr lang="en-US" dirty="0">
                <a:solidFill>
                  <a:srgbClr val="FFA005"/>
                </a:solidFill>
              </a:rPr>
              <a:t> - Parasites living inside a host.</a:t>
            </a:r>
            <a:endParaRPr lang="en-US" b="1" dirty="0">
              <a:solidFill>
                <a:srgbClr val="FFA005"/>
              </a:solidFill>
            </a:endParaRPr>
          </a:p>
          <a:p>
            <a:pPr lvl="1" fontAlgn="base"/>
            <a:r>
              <a:rPr lang="en-US" dirty="0"/>
              <a:t>Example: Tapeworms</a:t>
            </a:r>
          </a:p>
          <a:p>
            <a:pPr fontAlgn="base"/>
            <a:r>
              <a:rPr lang="en-US" b="1" dirty="0">
                <a:solidFill>
                  <a:srgbClr val="FFA005"/>
                </a:solidFill>
              </a:rPr>
              <a:t>Ectoparasites</a:t>
            </a:r>
            <a:r>
              <a:rPr lang="en-US" dirty="0">
                <a:solidFill>
                  <a:srgbClr val="FFA005"/>
                </a:solidFill>
              </a:rPr>
              <a:t> - Parasites living on the external surface of a host.</a:t>
            </a:r>
            <a:endParaRPr lang="en-US" b="1" dirty="0">
              <a:solidFill>
                <a:srgbClr val="FFA005"/>
              </a:solidFill>
            </a:endParaRPr>
          </a:p>
          <a:p>
            <a:pPr lvl="1" fontAlgn="base"/>
            <a:r>
              <a:rPr lang="en-US" dirty="0"/>
              <a:t>Example: Head lice on humans</a:t>
            </a:r>
          </a:p>
          <a:p>
            <a:pPr fontAlgn="base"/>
            <a:endParaRPr lang="en-US" dirty="0"/>
          </a:p>
          <a:p>
            <a:pPr marL="0" indent="0">
              <a:buNone/>
            </a:pPr>
            <a:endParaRPr lang="en-US" dirty="0"/>
          </a:p>
        </p:txBody>
      </p:sp>
    </p:spTree>
    <p:extLst>
      <p:ext uri="{BB962C8B-B14F-4D97-AF65-F5344CB8AC3E}">
        <p14:creationId xmlns:p14="http://schemas.microsoft.com/office/powerpoint/2010/main" val="114030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Symbiosis: Mutualism</a:t>
            </a:r>
          </a:p>
        </p:txBody>
      </p:sp>
      <p:sp>
        <p:nvSpPr>
          <p:cNvPr id="3" name="Content Placeholder 2"/>
          <p:cNvSpPr>
            <a:spLocks noGrp="1"/>
          </p:cNvSpPr>
          <p:nvPr>
            <p:ph idx="1"/>
          </p:nvPr>
        </p:nvSpPr>
        <p:spPr/>
        <p:txBody>
          <a:bodyPr/>
          <a:lstStyle/>
          <a:p>
            <a:pPr fontAlgn="base"/>
            <a:r>
              <a:rPr lang="en-US" b="1" dirty="0">
                <a:solidFill>
                  <a:srgbClr val="FFA005"/>
                </a:solidFill>
              </a:rPr>
              <a:t>Mutualism </a:t>
            </a:r>
            <a:r>
              <a:rPr lang="en-US" dirty="0">
                <a:solidFill>
                  <a:srgbClr val="FFA005"/>
                </a:solidFill>
              </a:rPr>
              <a:t>- +/+ interaction</a:t>
            </a:r>
            <a:r>
              <a:rPr lang="en-US" dirty="0"/>
              <a:t>, interspecific interaction beneficial to both species.</a:t>
            </a:r>
            <a:endParaRPr lang="en-US" b="1" dirty="0"/>
          </a:p>
          <a:p>
            <a:pPr lvl="1" fontAlgn="base"/>
            <a:r>
              <a:rPr lang="en-US" dirty="0"/>
              <a:t>Example: The bacteria in human intestines that help to break down food for us.</a:t>
            </a:r>
          </a:p>
          <a:p>
            <a:pPr lvl="1" fontAlgn="base"/>
            <a:r>
              <a:rPr lang="en-US" dirty="0">
                <a:solidFill>
                  <a:srgbClr val="FFA005"/>
                </a:solidFill>
              </a:rPr>
              <a:t>Mutualism can also result in coevolution</a:t>
            </a:r>
            <a:r>
              <a:rPr lang="en-US" dirty="0"/>
              <a:t>, </a:t>
            </a:r>
            <a:r>
              <a:rPr lang="en-US" dirty="0">
                <a:solidFill>
                  <a:schemeClr val="tx1"/>
                </a:solidFill>
              </a:rPr>
              <a:t>and sometimes to the point where</a:t>
            </a:r>
            <a:r>
              <a:rPr lang="en-US" dirty="0"/>
              <a:t> one party can’t survive without the other.</a:t>
            </a:r>
          </a:p>
          <a:p>
            <a:pPr lvl="1" fontAlgn="base"/>
            <a:r>
              <a:rPr lang="en-US" i="1" dirty="0">
                <a:solidFill>
                  <a:srgbClr val="FFA005"/>
                </a:solidFill>
              </a:rPr>
              <a:t>Obligate Mutualism - </a:t>
            </a:r>
            <a:r>
              <a:rPr lang="en-US" dirty="0">
                <a:solidFill>
                  <a:srgbClr val="FFA005"/>
                </a:solidFill>
              </a:rPr>
              <a:t>One party can’t survive without the other.</a:t>
            </a:r>
            <a:endParaRPr lang="en-US" i="1" dirty="0">
              <a:solidFill>
                <a:srgbClr val="FFA005"/>
              </a:solidFill>
            </a:endParaRPr>
          </a:p>
          <a:p>
            <a:pPr lvl="1" fontAlgn="base"/>
            <a:r>
              <a:rPr lang="en-US" i="1" dirty="0">
                <a:solidFill>
                  <a:srgbClr val="FFA005"/>
                </a:solidFill>
              </a:rPr>
              <a:t>Facultative Mutualism</a:t>
            </a:r>
            <a:r>
              <a:rPr lang="en-US" dirty="0">
                <a:solidFill>
                  <a:srgbClr val="FFA005"/>
                </a:solidFill>
              </a:rPr>
              <a:t> - Both parties can survive independently.</a:t>
            </a:r>
            <a:endParaRPr lang="en-US" i="1" dirty="0">
              <a:solidFill>
                <a:srgbClr val="FFA005"/>
              </a:solidFill>
            </a:endParaRPr>
          </a:p>
          <a:p>
            <a:endParaRPr lang="en-US" dirty="0"/>
          </a:p>
        </p:txBody>
      </p:sp>
    </p:spTree>
    <p:extLst>
      <p:ext uri="{BB962C8B-B14F-4D97-AF65-F5344CB8AC3E}">
        <p14:creationId xmlns:p14="http://schemas.microsoft.com/office/powerpoint/2010/main" val="190609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Symbiosis: Commensalism</a:t>
            </a:r>
          </a:p>
        </p:txBody>
      </p:sp>
      <p:sp>
        <p:nvSpPr>
          <p:cNvPr id="3" name="Content Placeholder 2"/>
          <p:cNvSpPr>
            <a:spLocks noGrp="1"/>
          </p:cNvSpPr>
          <p:nvPr>
            <p:ph idx="1"/>
          </p:nvPr>
        </p:nvSpPr>
        <p:spPr/>
        <p:txBody>
          <a:bodyPr/>
          <a:lstStyle/>
          <a:p>
            <a:pPr fontAlgn="base"/>
            <a:r>
              <a:rPr lang="en-US" b="1" dirty="0">
                <a:solidFill>
                  <a:srgbClr val="FFA005"/>
                </a:solidFill>
              </a:rPr>
              <a:t>Commensalism</a:t>
            </a:r>
            <a:r>
              <a:rPr lang="en-US" dirty="0">
                <a:solidFill>
                  <a:srgbClr val="FFA005"/>
                </a:solidFill>
              </a:rPr>
              <a:t> - +/0 interaction</a:t>
            </a:r>
            <a:r>
              <a:rPr lang="en-US" dirty="0"/>
              <a:t>. </a:t>
            </a:r>
            <a:r>
              <a:rPr lang="en-US" dirty="0">
                <a:solidFill>
                  <a:srgbClr val="FFA005"/>
                </a:solidFill>
              </a:rPr>
              <a:t>One party benefits, the other’s unaffected</a:t>
            </a:r>
            <a:r>
              <a:rPr lang="en-US" dirty="0"/>
              <a:t>.</a:t>
            </a:r>
            <a:endParaRPr lang="en-US" b="1" dirty="0"/>
          </a:p>
          <a:p>
            <a:pPr lvl="1" fontAlgn="base"/>
            <a:r>
              <a:rPr lang="en-US" dirty="0">
                <a:solidFill>
                  <a:srgbClr val="FFA005"/>
                </a:solidFill>
              </a:rPr>
              <a:t>Rare in nature</a:t>
            </a:r>
            <a:r>
              <a:rPr lang="en-US" dirty="0"/>
              <a:t>, as usually both species are affected, even if only a little</a:t>
            </a:r>
          </a:p>
          <a:p>
            <a:pPr lvl="1" fontAlgn="base"/>
            <a:r>
              <a:rPr lang="en-US" dirty="0"/>
              <a:t>Example: Algae riding on the back of turtles, gaining a place to grow. However, even this can be argued as being not commensalism since it’s possible they can affect the turtles in some small way, such as reducing the turtle’s efficiency in movement.</a:t>
            </a:r>
          </a:p>
          <a:p>
            <a:endParaRPr lang="en-US" dirty="0"/>
          </a:p>
        </p:txBody>
      </p:sp>
    </p:spTree>
    <p:extLst>
      <p:ext uri="{BB962C8B-B14F-4D97-AF65-F5344CB8AC3E}">
        <p14:creationId xmlns:p14="http://schemas.microsoft.com/office/powerpoint/2010/main" val="277393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Community Interaction - Facilitation</a:t>
            </a:r>
          </a:p>
        </p:txBody>
      </p:sp>
      <p:sp>
        <p:nvSpPr>
          <p:cNvPr id="3" name="Content Placeholder 2"/>
          <p:cNvSpPr>
            <a:spLocks noGrp="1"/>
          </p:cNvSpPr>
          <p:nvPr>
            <p:ph idx="1"/>
          </p:nvPr>
        </p:nvSpPr>
        <p:spPr/>
        <p:txBody>
          <a:bodyPr/>
          <a:lstStyle/>
          <a:p>
            <a:r>
              <a:rPr lang="en-US" b="1" dirty="0">
                <a:solidFill>
                  <a:srgbClr val="FFA005"/>
                </a:solidFill>
              </a:rPr>
              <a:t>Facilitation </a:t>
            </a:r>
            <a:r>
              <a:rPr lang="en-US" b="1" dirty="0">
                <a:solidFill>
                  <a:schemeClr val="tx1"/>
                </a:solidFill>
              </a:rPr>
              <a:t>-</a:t>
            </a:r>
            <a:r>
              <a:rPr lang="en-US" dirty="0">
                <a:solidFill>
                  <a:schemeClr val="tx1"/>
                </a:solidFill>
              </a:rPr>
              <a:t> </a:t>
            </a:r>
            <a:r>
              <a:rPr lang="en-US" dirty="0">
                <a:solidFill>
                  <a:srgbClr val="FFA005"/>
                </a:solidFill>
              </a:rPr>
              <a:t>+/+ or 0/+ interaction</a:t>
            </a:r>
            <a:r>
              <a:rPr lang="en-US" dirty="0">
                <a:solidFill>
                  <a:schemeClr val="tx1"/>
                </a:solidFill>
              </a:rPr>
              <a:t>, species can affect another positively </a:t>
            </a:r>
            <a:r>
              <a:rPr lang="en-US" dirty="0">
                <a:solidFill>
                  <a:srgbClr val="FFA005"/>
                </a:solidFill>
              </a:rPr>
              <a:t>without living in direct contact</a:t>
            </a:r>
            <a:r>
              <a:rPr lang="en-US" dirty="0">
                <a:solidFill>
                  <a:schemeClr val="tx1"/>
                </a:solidFill>
              </a:rPr>
              <a:t>.</a:t>
            </a:r>
          </a:p>
          <a:p>
            <a:pPr lvl="1"/>
            <a:r>
              <a:rPr lang="en-US" dirty="0">
                <a:solidFill>
                  <a:schemeClr val="tx1"/>
                </a:solidFill>
              </a:rPr>
              <a:t>Common with plants.</a:t>
            </a:r>
          </a:p>
          <a:p>
            <a:pPr lvl="1"/>
            <a:r>
              <a:rPr lang="en-US" dirty="0">
                <a:solidFill>
                  <a:schemeClr val="tx1"/>
                </a:solidFill>
              </a:rPr>
              <a:t>Example: </a:t>
            </a:r>
            <a:r>
              <a:rPr lang="en-US" dirty="0"/>
              <a:t>Black grass preventing evaporation of water and oxygen depletion, allowing other plants to flourish.</a:t>
            </a:r>
          </a:p>
          <a:p>
            <a:pPr lvl="1"/>
            <a:endParaRPr lang="en-US" dirty="0">
              <a:solidFill>
                <a:schemeClr val="tx1"/>
              </a:solidFill>
            </a:endParaRPr>
          </a:p>
        </p:txBody>
      </p:sp>
    </p:spTree>
    <p:extLst>
      <p:ext uri="{BB962C8B-B14F-4D97-AF65-F5344CB8AC3E}">
        <p14:creationId xmlns:p14="http://schemas.microsoft.com/office/powerpoint/2010/main" val="48867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4771"/>
          </a:xfrm>
        </p:spPr>
        <p:txBody>
          <a:bodyPr/>
          <a:lstStyle/>
          <a:p>
            <a:r>
              <a:rPr lang="en-US" dirty="0"/>
              <a:t>54.1: </a:t>
            </a:r>
            <a:r>
              <a:rPr lang="en-US" dirty="0">
                <a:solidFill>
                  <a:schemeClr val="tx1"/>
                </a:solidFill>
              </a:rPr>
              <a:t>Summary</a:t>
            </a:r>
          </a:p>
        </p:txBody>
      </p:sp>
      <p:sp>
        <p:nvSpPr>
          <p:cNvPr id="3" name="Content Placeholder 2"/>
          <p:cNvSpPr>
            <a:spLocks noGrp="1"/>
          </p:cNvSpPr>
          <p:nvPr>
            <p:ph idx="1"/>
          </p:nvPr>
        </p:nvSpPr>
        <p:spPr>
          <a:xfrm>
            <a:off x="659824" y="1190771"/>
            <a:ext cx="8596668" cy="5847338"/>
          </a:xfrm>
        </p:spPr>
        <p:txBody>
          <a:bodyPr/>
          <a:lstStyle/>
          <a:p>
            <a:r>
              <a:rPr lang="en-US" dirty="0">
                <a:solidFill>
                  <a:schemeClr val="accent1"/>
                </a:solidFill>
              </a:rPr>
              <a:t>Interspecific Interactions – Interactions between parties.</a:t>
            </a:r>
          </a:p>
          <a:p>
            <a:pPr lvl="1"/>
            <a:r>
              <a:rPr lang="en-US" dirty="0">
                <a:solidFill>
                  <a:schemeClr val="accent1"/>
                </a:solidFill>
              </a:rPr>
              <a:t>Competition - -/- interaction. Both parties compete for non-abundant resources.</a:t>
            </a:r>
          </a:p>
          <a:p>
            <a:pPr lvl="2"/>
            <a:r>
              <a:rPr lang="en-US" dirty="0">
                <a:solidFill>
                  <a:schemeClr val="accent1"/>
                </a:solidFill>
              </a:rPr>
              <a:t>If the inferior party doesn’t adapt (change its realized niche), it will die.</a:t>
            </a:r>
          </a:p>
          <a:p>
            <a:pPr lvl="2"/>
            <a:r>
              <a:rPr lang="en-US" dirty="0">
                <a:solidFill>
                  <a:schemeClr val="accent1"/>
                </a:solidFill>
              </a:rPr>
              <a:t>Competitive populations living in the same area differ more in body structure and resource utilization than those living apart.</a:t>
            </a:r>
          </a:p>
          <a:p>
            <a:pPr lvl="1"/>
            <a:r>
              <a:rPr lang="en-US" dirty="0">
                <a:solidFill>
                  <a:schemeClr val="accent1"/>
                </a:solidFill>
              </a:rPr>
              <a:t>Predation - +/-, one party kills another.</a:t>
            </a:r>
          </a:p>
          <a:p>
            <a:pPr lvl="1"/>
            <a:r>
              <a:rPr lang="en-US" dirty="0">
                <a:solidFill>
                  <a:schemeClr val="accent1"/>
                </a:solidFill>
              </a:rPr>
              <a:t>Herbivory – Predation, but with plants.</a:t>
            </a:r>
          </a:p>
          <a:p>
            <a:pPr lvl="2"/>
            <a:r>
              <a:rPr lang="en-US" dirty="0">
                <a:solidFill>
                  <a:schemeClr val="accent1"/>
                </a:solidFill>
              </a:rPr>
              <a:t>Both of these result in natural selection and coevolution. Predator and prey adapt around each other.</a:t>
            </a:r>
          </a:p>
          <a:p>
            <a:pPr lvl="1"/>
            <a:r>
              <a:rPr lang="en-US" dirty="0">
                <a:solidFill>
                  <a:schemeClr val="accent1"/>
                </a:solidFill>
              </a:rPr>
              <a:t>Symbiosis – Intimate interactions between parties.</a:t>
            </a:r>
          </a:p>
          <a:p>
            <a:pPr lvl="2"/>
            <a:r>
              <a:rPr lang="en-US" dirty="0">
                <a:solidFill>
                  <a:schemeClr val="accent1"/>
                </a:solidFill>
              </a:rPr>
              <a:t>Parasitism - +/- interaction. Parasite leeches nourishment from a host.</a:t>
            </a:r>
          </a:p>
          <a:p>
            <a:pPr lvl="2"/>
            <a:r>
              <a:rPr lang="en-US" dirty="0">
                <a:solidFill>
                  <a:schemeClr val="accent1"/>
                </a:solidFill>
              </a:rPr>
              <a:t>Mutualism - +/+ mutually beneficial interaction.</a:t>
            </a:r>
          </a:p>
          <a:p>
            <a:pPr lvl="2"/>
            <a:r>
              <a:rPr lang="en-US" dirty="0">
                <a:solidFill>
                  <a:schemeClr val="accent1"/>
                </a:solidFill>
              </a:rPr>
              <a:t>Commensalism - +/0 interaction. Very rare occurrence.</a:t>
            </a:r>
          </a:p>
          <a:p>
            <a:pPr lvl="1"/>
            <a:r>
              <a:rPr lang="en-US" dirty="0">
                <a:solidFill>
                  <a:schemeClr val="accent1"/>
                </a:solidFill>
              </a:rPr>
              <a:t>Facilitation – Mutualism or Commensalism, except with no intimate contact.</a:t>
            </a:r>
          </a:p>
          <a:p>
            <a:endParaRPr lang="en-US" dirty="0">
              <a:solidFill>
                <a:schemeClr val="accent1"/>
              </a:solidFill>
            </a:endParaRPr>
          </a:p>
          <a:p>
            <a:pPr lvl="1"/>
            <a:endParaRPr lang="en-US" dirty="0">
              <a:solidFill>
                <a:schemeClr val="accent1"/>
              </a:solidFill>
            </a:endParaRPr>
          </a:p>
        </p:txBody>
      </p:sp>
    </p:spTree>
    <p:extLst>
      <p:ext uri="{BB962C8B-B14F-4D97-AF65-F5344CB8AC3E}">
        <p14:creationId xmlns:p14="http://schemas.microsoft.com/office/powerpoint/2010/main" val="277401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54.2: </a:t>
            </a:r>
            <a:br>
              <a:rPr lang="en-US" dirty="0">
                <a:solidFill>
                  <a:srgbClr val="FFA005"/>
                </a:solidFill>
              </a:rPr>
            </a:br>
            <a:r>
              <a:rPr lang="en-US" dirty="0">
                <a:solidFill>
                  <a:srgbClr val="FFA005"/>
                </a:solidFill>
              </a:rPr>
              <a:t>Diversity and Structure</a:t>
            </a:r>
          </a:p>
        </p:txBody>
      </p:sp>
      <p:sp>
        <p:nvSpPr>
          <p:cNvPr id="3" name="Content Placeholder 2"/>
          <p:cNvSpPr>
            <a:spLocks noGrp="1"/>
          </p:cNvSpPr>
          <p:nvPr>
            <p:ph idx="1"/>
          </p:nvPr>
        </p:nvSpPr>
        <p:spPr>
          <a:xfrm>
            <a:off x="677334" y="2160589"/>
            <a:ext cx="8596668" cy="4362131"/>
          </a:xfrm>
        </p:spPr>
        <p:txBody>
          <a:bodyPr>
            <a:normAutofit/>
          </a:bodyPr>
          <a:lstStyle/>
          <a:p>
            <a:pPr fontAlgn="base"/>
            <a:r>
              <a:rPr lang="en-US" sz="2000" b="1" dirty="0">
                <a:solidFill>
                  <a:srgbClr val="FFA005"/>
                </a:solidFill>
              </a:rPr>
              <a:t>Species Diversity</a:t>
            </a:r>
            <a:r>
              <a:rPr lang="en-US" sz="2000" dirty="0">
                <a:solidFill>
                  <a:srgbClr val="FFA005"/>
                </a:solidFill>
              </a:rPr>
              <a:t> - Variety of life </a:t>
            </a:r>
            <a:r>
              <a:rPr lang="en-US" sz="2000" dirty="0"/>
              <a:t>that’s </a:t>
            </a:r>
            <a:r>
              <a:rPr lang="en-US" sz="2000" dirty="0">
                <a:solidFill>
                  <a:srgbClr val="FFA005"/>
                </a:solidFill>
              </a:rPr>
              <a:t>in a community</a:t>
            </a:r>
            <a:r>
              <a:rPr lang="en-US" sz="2000" dirty="0"/>
              <a:t>. Two factors:</a:t>
            </a:r>
            <a:endParaRPr lang="en-US" sz="2000" b="1" dirty="0"/>
          </a:p>
          <a:p>
            <a:pPr lvl="1" fontAlgn="base"/>
            <a:r>
              <a:rPr lang="en-US" sz="1800" b="1" dirty="0">
                <a:solidFill>
                  <a:srgbClr val="FFA005"/>
                </a:solidFill>
              </a:rPr>
              <a:t>Species Richness</a:t>
            </a:r>
            <a:r>
              <a:rPr lang="en-US" sz="1800" dirty="0">
                <a:solidFill>
                  <a:srgbClr val="FFA005"/>
                </a:solidFill>
              </a:rPr>
              <a:t> - How many species there are</a:t>
            </a:r>
            <a:endParaRPr lang="en-US" sz="1800" b="1" dirty="0">
              <a:solidFill>
                <a:srgbClr val="FFA005"/>
              </a:solidFill>
            </a:endParaRPr>
          </a:p>
          <a:p>
            <a:pPr lvl="1" fontAlgn="base"/>
            <a:r>
              <a:rPr lang="en-US" sz="1800" b="1" dirty="0">
                <a:solidFill>
                  <a:srgbClr val="FFA005"/>
                </a:solidFill>
              </a:rPr>
              <a:t>Relative abundance</a:t>
            </a:r>
            <a:r>
              <a:rPr lang="en-US" sz="1800" dirty="0">
                <a:solidFill>
                  <a:srgbClr val="FFA005"/>
                </a:solidFill>
              </a:rPr>
              <a:t> - How abundant each species is </a:t>
            </a:r>
            <a:r>
              <a:rPr lang="en-US" sz="1800" dirty="0"/>
              <a:t>compared to others</a:t>
            </a:r>
            <a:endParaRPr lang="en-US" sz="1800" b="1" dirty="0"/>
          </a:p>
          <a:p>
            <a:pPr lvl="1" fontAlgn="base"/>
            <a:r>
              <a:rPr lang="en-US" sz="1800" dirty="0"/>
              <a:t>Essential for understanding community structure.</a:t>
            </a:r>
          </a:p>
          <a:p>
            <a:pPr fontAlgn="base"/>
            <a:r>
              <a:rPr lang="en-US" sz="2000" b="1" dirty="0">
                <a:solidFill>
                  <a:srgbClr val="FFA005"/>
                </a:solidFill>
              </a:rPr>
              <a:t>Shannon’s Diversity</a:t>
            </a:r>
            <a:r>
              <a:rPr lang="en-US" sz="2000" dirty="0">
                <a:solidFill>
                  <a:srgbClr val="FFA005"/>
                </a:solidFill>
              </a:rPr>
              <a:t> (H) - Equation used to quantify biodiversity</a:t>
            </a:r>
            <a:r>
              <a:rPr lang="en-US" sz="2000" dirty="0"/>
              <a:t> in a community.</a:t>
            </a:r>
          </a:p>
          <a:p>
            <a:pPr lvl="1" fontAlgn="base"/>
            <a:r>
              <a:rPr lang="en-US" sz="1800" b="1" dirty="0"/>
              <a:t>    </a:t>
            </a:r>
          </a:p>
          <a:p>
            <a:pPr lvl="1" fontAlgn="base"/>
            <a:r>
              <a:rPr lang="en-US" sz="1800" i="1" dirty="0">
                <a:solidFill>
                  <a:srgbClr val="FFA005"/>
                </a:solidFill>
              </a:rPr>
              <a:t>p</a:t>
            </a:r>
            <a:r>
              <a:rPr lang="en-US" sz="2800" i="1" baseline="-25000" dirty="0">
                <a:solidFill>
                  <a:srgbClr val="FFA005"/>
                </a:solidFill>
              </a:rPr>
              <a:t>x</a:t>
            </a:r>
            <a:r>
              <a:rPr lang="en-US" sz="1050" i="1" baseline="-25000" dirty="0">
                <a:solidFill>
                  <a:srgbClr val="FFA005"/>
                </a:solidFill>
              </a:rPr>
              <a:t> </a:t>
            </a:r>
            <a:r>
              <a:rPr lang="en-US" sz="1800" i="1" dirty="0">
                <a:solidFill>
                  <a:srgbClr val="FFA005"/>
                </a:solidFill>
              </a:rPr>
              <a:t>=</a:t>
            </a:r>
            <a:r>
              <a:rPr lang="en-US" sz="1800" i="1" dirty="0"/>
              <a:t> </a:t>
            </a:r>
            <a:r>
              <a:rPr lang="en-US" sz="1800" dirty="0"/>
              <a:t>proportion of a species to the whole population measured</a:t>
            </a:r>
            <a:r>
              <a:rPr lang="en-US" sz="1800" i="1" dirty="0"/>
              <a:t>. </a:t>
            </a:r>
            <a:r>
              <a:rPr lang="en-US" sz="1800" dirty="0">
                <a:solidFill>
                  <a:srgbClr val="FFA005"/>
                </a:solidFill>
              </a:rPr>
              <a:t>Percent in decimal form of a species.</a:t>
            </a:r>
            <a:endParaRPr lang="en-US" sz="1800" i="1" dirty="0">
              <a:solidFill>
                <a:srgbClr val="FFA005"/>
              </a:solidFill>
            </a:endParaRPr>
          </a:p>
          <a:p>
            <a:pPr lvl="1" fontAlgn="base"/>
            <a:r>
              <a:rPr lang="en-US" sz="1800" dirty="0">
                <a:solidFill>
                  <a:srgbClr val="FFA005"/>
                </a:solidFill>
              </a:rPr>
              <a:t>H</a:t>
            </a:r>
            <a:r>
              <a:rPr lang="en-US" sz="1800" dirty="0"/>
              <a:t> = diversity — the </a:t>
            </a:r>
            <a:r>
              <a:rPr lang="en-US" sz="1800" dirty="0">
                <a:solidFill>
                  <a:srgbClr val="FFA005"/>
                </a:solidFill>
              </a:rPr>
              <a:t>higher H is, the more diverse </a:t>
            </a:r>
            <a:r>
              <a:rPr lang="en-US" sz="1800" dirty="0">
                <a:solidFill>
                  <a:schemeClr val="tx1"/>
                </a:solidFill>
              </a:rPr>
              <a:t>the population is.</a:t>
            </a:r>
          </a:p>
          <a:p>
            <a:pPr fontAlgn="base"/>
            <a:endParaRPr lang="en-US" sz="2000" dirty="0"/>
          </a:p>
          <a:p>
            <a:pPr marL="457200" lvl="1" indent="0" fontAlgn="base">
              <a:buNone/>
            </a:pPr>
            <a:endParaRPr lang="en-US" sz="1800" dirty="0"/>
          </a:p>
          <a:p>
            <a:pPr marL="0" indent="0">
              <a:buNone/>
            </a:pPr>
            <a:endParaRPr lang="en-US" sz="2000" dirty="0"/>
          </a:p>
        </p:txBody>
      </p:sp>
      <p:pic>
        <p:nvPicPr>
          <p:cNvPr id="1026" name="Picture 2" descr="NitroPDF_2017-03-13_17-02-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244" y="4537710"/>
            <a:ext cx="475297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1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Diversity and Stability</a:t>
            </a:r>
          </a:p>
        </p:txBody>
      </p:sp>
      <p:sp>
        <p:nvSpPr>
          <p:cNvPr id="3" name="Content Placeholder 2"/>
          <p:cNvSpPr>
            <a:spLocks noGrp="1"/>
          </p:cNvSpPr>
          <p:nvPr>
            <p:ph idx="1"/>
          </p:nvPr>
        </p:nvSpPr>
        <p:spPr>
          <a:xfrm>
            <a:off x="677334" y="2160589"/>
            <a:ext cx="8596668" cy="4511760"/>
          </a:xfrm>
        </p:spPr>
        <p:txBody>
          <a:bodyPr>
            <a:normAutofit/>
          </a:bodyPr>
          <a:lstStyle/>
          <a:p>
            <a:pPr fontAlgn="base"/>
            <a:r>
              <a:rPr lang="en-US" sz="2000" dirty="0">
                <a:solidFill>
                  <a:srgbClr val="FFA005"/>
                </a:solidFill>
              </a:rPr>
              <a:t>More diverse</a:t>
            </a:r>
            <a:r>
              <a:rPr lang="en-US" sz="2000" dirty="0"/>
              <a:t> communities tend to be </a:t>
            </a:r>
            <a:r>
              <a:rPr lang="en-US" sz="2000" dirty="0">
                <a:solidFill>
                  <a:srgbClr val="FFA005"/>
                </a:solidFill>
              </a:rPr>
              <a:t>more stable</a:t>
            </a:r>
            <a:r>
              <a:rPr lang="en-US" sz="2000" dirty="0"/>
              <a:t>.</a:t>
            </a:r>
          </a:p>
          <a:p>
            <a:pPr fontAlgn="base"/>
            <a:r>
              <a:rPr lang="en-US" sz="2000" b="1" dirty="0">
                <a:solidFill>
                  <a:srgbClr val="FFA005"/>
                </a:solidFill>
              </a:rPr>
              <a:t>Invasive Species</a:t>
            </a:r>
            <a:r>
              <a:rPr lang="en-US" sz="2000" dirty="0">
                <a:solidFill>
                  <a:srgbClr val="FFA005"/>
                </a:solidFill>
              </a:rPr>
              <a:t> - Non-native organisms </a:t>
            </a:r>
            <a:r>
              <a:rPr lang="en-US" sz="2000" dirty="0"/>
              <a:t>introduced to a new location </a:t>
            </a:r>
            <a:r>
              <a:rPr lang="en-US" sz="2000" dirty="0">
                <a:solidFill>
                  <a:srgbClr val="FFA005"/>
                </a:solidFill>
              </a:rPr>
              <a:t>that are</a:t>
            </a:r>
            <a:r>
              <a:rPr lang="en-US" sz="2000" dirty="0"/>
              <a:t> then </a:t>
            </a:r>
            <a:r>
              <a:rPr lang="en-US" sz="2000" dirty="0">
                <a:solidFill>
                  <a:srgbClr val="FFA005"/>
                </a:solidFill>
              </a:rPr>
              <a:t>established.</a:t>
            </a:r>
            <a:endParaRPr lang="en-US" sz="2000" b="1" dirty="0">
              <a:solidFill>
                <a:srgbClr val="FFA005"/>
              </a:solidFill>
            </a:endParaRPr>
          </a:p>
          <a:p>
            <a:pPr lvl="1" fontAlgn="base"/>
            <a:r>
              <a:rPr lang="en-US" sz="1800" dirty="0">
                <a:solidFill>
                  <a:schemeClr val="tx1"/>
                </a:solidFill>
              </a:rPr>
              <a:t>Example: </a:t>
            </a:r>
            <a:r>
              <a:rPr lang="en-US" sz="1800" dirty="0"/>
              <a:t>Killer Algae (</a:t>
            </a:r>
            <a:r>
              <a:rPr lang="en-US" sz="1800" i="1" dirty="0" err="1"/>
              <a:t>Caulerpa</a:t>
            </a:r>
            <a:r>
              <a:rPr lang="en-US" sz="1800" i="1" dirty="0"/>
              <a:t> taxifolia</a:t>
            </a:r>
            <a:r>
              <a:rPr lang="en-US" sz="1800" dirty="0"/>
              <a:t>) that was introduced to the Mediterranean Sea resulted in the taking over of many native plants and deprivation of food and habitats for marine life.</a:t>
            </a:r>
            <a:endParaRPr lang="en-US" sz="1800" dirty="0">
              <a:solidFill>
                <a:schemeClr val="tx1"/>
              </a:solidFill>
            </a:endParaRPr>
          </a:p>
          <a:p>
            <a:pPr lvl="1" fontAlgn="base"/>
            <a:r>
              <a:rPr lang="en-US" sz="1800" dirty="0"/>
              <a:t>Experiments show </a:t>
            </a:r>
            <a:r>
              <a:rPr lang="en-US" sz="1800" dirty="0">
                <a:solidFill>
                  <a:srgbClr val="FFA005"/>
                </a:solidFill>
              </a:rPr>
              <a:t>diverse communities are more resistant to invasive species.</a:t>
            </a:r>
          </a:p>
          <a:p>
            <a:pPr marL="0" indent="0">
              <a:buNone/>
            </a:pPr>
            <a:endParaRPr lang="en-US" sz="2000" dirty="0"/>
          </a:p>
        </p:txBody>
      </p:sp>
    </p:spTree>
    <p:extLst>
      <p:ext uri="{BB962C8B-B14F-4D97-AF65-F5344CB8AC3E}">
        <p14:creationId xmlns:p14="http://schemas.microsoft.com/office/powerpoint/2010/main" val="105630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Structure: Trophic Levels</a:t>
            </a:r>
          </a:p>
        </p:txBody>
      </p:sp>
      <p:sp>
        <p:nvSpPr>
          <p:cNvPr id="3" name="Content Placeholder 2"/>
          <p:cNvSpPr>
            <a:spLocks noGrp="1"/>
          </p:cNvSpPr>
          <p:nvPr>
            <p:ph idx="1"/>
          </p:nvPr>
        </p:nvSpPr>
        <p:spPr/>
        <p:txBody>
          <a:bodyPr>
            <a:normAutofit lnSpcReduction="10000"/>
          </a:bodyPr>
          <a:lstStyle/>
          <a:p>
            <a:pPr fontAlgn="base"/>
            <a:r>
              <a:rPr lang="en-US" sz="2400" b="1" dirty="0">
                <a:solidFill>
                  <a:srgbClr val="FFA005"/>
                </a:solidFill>
              </a:rPr>
              <a:t>Trophic Structure</a:t>
            </a:r>
            <a:r>
              <a:rPr lang="en-US" sz="2400" dirty="0"/>
              <a:t> - </a:t>
            </a:r>
            <a:r>
              <a:rPr lang="en-US" sz="2400" dirty="0">
                <a:solidFill>
                  <a:srgbClr val="FFA005"/>
                </a:solidFill>
              </a:rPr>
              <a:t>Composed of </a:t>
            </a:r>
            <a:r>
              <a:rPr lang="en-US" sz="2400" dirty="0"/>
              <a:t>different </a:t>
            </a:r>
            <a:r>
              <a:rPr lang="en-US" sz="2400" dirty="0">
                <a:solidFill>
                  <a:srgbClr val="FFA005"/>
                </a:solidFill>
              </a:rPr>
              <a:t>trophic levels and represents feeding relationships</a:t>
            </a:r>
            <a:r>
              <a:rPr lang="en-US" sz="2400" dirty="0"/>
              <a:t> between organisms.</a:t>
            </a:r>
            <a:endParaRPr lang="en-US" sz="2400" b="1" dirty="0"/>
          </a:p>
          <a:p>
            <a:pPr lvl="1" fontAlgn="base"/>
            <a:r>
              <a:rPr lang="en-US" sz="2000" dirty="0"/>
              <a:t>Trophic Levels include:</a:t>
            </a:r>
          </a:p>
          <a:p>
            <a:pPr lvl="2" fontAlgn="base"/>
            <a:r>
              <a:rPr lang="en-US" sz="1800" dirty="0"/>
              <a:t>Autotrophs </a:t>
            </a:r>
            <a:r>
              <a:rPr lang="en-US" sz="1800" dirty="0">
                <a:solidFill>
                  <a:srgbClr val="FFA005"/>
                </a:solidFill>
              </a:rPr>
              <a:t>(Primary Producers)</a:t>
            </a:r>
          </a:p>
          <a:p>
            <a:pPr lvl="2" fontAlgn="base"/>
            <a:r>
              <a:rPr lang="en-US" sz="1800" dirty="0"/>
              <a:t>Herbivores </a:t>
            </a:r>
            <a:r>
              <a:rPr lang="en-US" sz="1800" dirty="0">
                <a:solidFill>
                  <a:srgbClr val="FFA005"/>
                </a:solidFill>
              </a:rPr>
              <a:t>(Primary Consumers)</a:t>
            </a:r>
          </a:p>
          <a:p>
            <a:pPr lvl="2" fontAlgn="base"/>
            <a:r>
              <a:rPr lang="en-US" sz="1800" dirty="0"/>
              <a:t>Carnivores </a:t>
            </a:r>
            <a:r>
              <a:rPr lang="en-US" sz="1800" dirty="0">
                <a:solidFill>
                  <a:srgbClr val="FFA005"/>
                </a:solidFill>
              </a:rPr>
              <a:t>(Secondary, tertiary, and quaternary consumers)</a:t>
            </a:r>
          </a:p>
          <a:p>
            <a:pPr lvl="2" fontAlgn="base"/>
            <a:r>
              <a:rPr lang="en-US" sz="1800" dirty="0">
                <a:solidFill>
                  <a:srgbClr val="FFA005"/>
                </a:solidFill>
              </a:rPr>
              <a:t>Decomposers </a:t>
            </a:r>
            <a:r>
              <a:rPr lang="en-US" sz="1800" dirty="0"/>
              <a:t>— Breaks down dead organisms/waste.</a:t>
            </a:r>
          </a:p>
          <a:p>
            <a:pPr lvl="3" fontAlgn="base"/>
            <a:r>
              <a:rPr lang="en-US" sz="1600" dirty="0"/>
              <a:t>Don’t have a set trophic level. They feed on everything that’s dead.</a:t>
            </a:r>
          </a:p>
          <a:p>
            <a:pPr lvl="1" fontAlgn="base"/>
            <a:r>
              <a:rPr lang="en-US" sz="2000" dirty="0"/>
              <a:t>Some species aren’t necessarily linked to one trophic level, such as humans.</a:t>
            </a:r>
          </a:p>
          <a:p>
            <a:endParaRPr lang="en-US" sz="2400" dirty="0"/>
          </a:p>
        </p:txBody>
      </p:sp>
    </p:spTree>
    <p:extLst>
      <p:ext uri="{BB962C8B-B14F-4D97-AF65-F5344CB8AC3E}">
        <p14:creationId xmlns:p14="http://schemas.microsoft.com/office/powerpoint/2010/main" val="421905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solidFill>
                  <a:schemeClr val="tx1"/>
                </a:solidFill>
              </a:rPr>
              <a:t>Chapter 54 focuses on interactions between species in a community, determining their structure, and application of the principles of community ecology to human disease.</a:t>
            </a:r>
          </a:p>
          <a:p>
            <a:r>
              <a:rPr lang="en-US" dirty="0">
                <a:solidFill>
                  <a:schemeClr val="tx1"/>
                </a:solidFill>
              </a:rPr>
              <a:t>Sections</a:t>
            </a:r>
            <a:r>
              <a:rPr lang="en-US" dirty="0"/>
              <a:t> </a:t>
            </a:r>
            <a:r>
              <a:rPr lang="en-US" dirty="0">
                <a:solidFill>
                  <a:srgbClr val="FFA005"/>
                </a:solidFill>
              </a:rPr>
              <a:t>54.1</a:t>
            </a:r>
            <a:r>
              <a:rPr lang="en-US" dirty="0"/>
              <a:t> </a:t>
            </a:r>
            <a:r>
              <a:rPr lang="en-US" dirty="0">
                <a:solidFill>
                  <a:schemeClr val="tx1"/>
                </a:solidFill>
              </a:rPr>
              <a:t>and</a:t>
            </a:r>
            <a:r>
              <a:rPr lang="en-US" dirty="0"/>
              <a:t> </a:t>
            </a:r>
            <a:r>
              <a:rPr lang="en-US" dirty="0">
                <a:solidFill>
                  <a:srgbClr val="FFA005"/>
                </a:solidFill>
              </a:rPr>
              <a:t>54.2 focuses on </a:t>
            </a:r>
            <a:r>
              <a:rPr lang="en-US" dirty="0">
                <a:solidFill>
                  <a:schemeClr val="tx1"/>
                </a:solidFill>
              </a:rPr>
              <a:t>the</a:t>
            </a:r>
            <a:r>
              <a:rPr lang="en-US" dirty="0"/>
              <a:t> </a:t>
            </a:r>
            <a:r>
              <a:rPr lang="en-US" dirty="0">
                <a:solidFill>
                  <a:srgbClr val="FFA005"/>
                </a:solidFill>
              </a:rPr>
              <a:t>interactions </a:t>
            </a:r>
            <a:r>
              <a:rPr lang="en-US" dirty="0">
                <a:solidFill>
                  <a:schemeClr val="tx1"/>
                </a:solidFill>
              </a:rPr>
              <a:t>in the community</a:t>
            </a:r>
            <a:r>
              <a:rPr lang="en-US" dirty="0">
                <a:solidFill>
                  <a:srgbClr val="FFA005"/>
                </a:solidFill>
              </a:rPr>
              <a:t>, their effects, </a:t>
            </a:r>
            <a:r>
              <a:rPr lang="en-US" dirty="0">
                <a:solidFill>
                  <a:schemeClr val="tx1"/>
                </a:solidFill>
              </a:rPr>
              <a:t>community</a:t>
            </a:r>
            <a:r>
              <a:rPr lang="en-US" dirty="0">
                <a:solidFill>
                  <a:srgbClr val="FFA005"/>
                </a:solidFill>
              </a:rPr>
              <a:t> structure, structural models, and components of said </a:t>
            </a:r>
            <a:r>
              <a:rPr lang="en-US" dirty="0">
                <a:solidFill>
                  <a:schemeClr val="tx1"/>
                </a:solidFill>
              </a:rPr>
              <a:t>structure.</a:t>
            </a:r>
          </a:p>
          <a:p>
            <a:r>
              <a:rPr lang="en-US" sz="2800" b="1" dirty="0">
                <a:solidFill>
                  <a:srgbClr val="FF0000"/>
                </a:solidFill>
              </a:rPr>
              <a:t>In this PowerPoint presentation, the word "parties” usually refer to individuals from two different species.</a:t>
            </a:r>
          </a:p>
          <a:p>
            <a:r>
              <a:rPr lang="en-US" sz="2800" b="1" dirty="0">
                <a:solidFill>
                  <a:srgbClr val="FF0000"/>
                </a:solidFill>
              </a:rPr>
              <a:t>Focus on orange text.</a:t>
            </a:r>
          </a:p>
        </p:txBody>
      </p:sp>
    </p:spTree>
    <p:extLst>
      <p:ext uri="{BB962C8B-B14F-4D97-AF65-F5344CB8AC3E}">
        <p14:creationId xmlns:p14="http://schemas.microsoft.com/office/powerpoint/2010/main" val="2294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 Trophic Levels</a:t>
            </a:r>
          </a:p>
        </p:txBody>
      </p:sp>
      <p:pic>
        <p:nvPicPr>
          <p:cNvPr id="12" name="Picture 11" descr="Screen Clipping"/>
          <p:cNvPicPr>
            <a:picLocks noChangeAspect="1"/>
          </p:cNvPicPr>
          <p:nvPr/>
        </p:nvPicPr>
        <p:blipFill>
          <a:blip r:embed="rId3"/>
          <a:stretch>
            <a:fillRect/>
          </a:stretch>
        </p:blipFill>
        <p:spPr>
          <a:xfrm>
            <a:off x="2206228" y="1316120"/>
            <a:ext cx="6028913" cy="5095502"/>
          </a:xfrm>
          <a:prstGeom prst="rect">
            <a:avLst/>
          </a:prstGeom>
        </p:spPr>
      </p:pic>
    </p:spTree>
    <p:extLst>
      <p:ext uri="{BB962C8B-B14F-4D97-AF65-F5344CB8AC3E}">
        <p14:creationId xmlns:p14="http://schemas.microsoft.com/office/powerpoint/2010/main" val="170719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Food Chains</a:t>
            </a:r>
          </a:p>
        </p:txBody>
      </p:sp>
      <p:sp>
        <p:nvSpPr>
          <p:cNvPr id="3" name="Content Placeholder 2"/>
          <p:cNvSpPr>
            <a:spLocks noGrp="1"/>
          </p:cNvSpPr>
          <p:nvPr>
            <p:ph idx="1"/>
          </p:nvPr>
        </p:nvSpPr>
        <p:spPr/>
        <p:txBody>
          <a:bodyPr/>
          <a:lstStyle/>
          <a:p>
            <a:pPr fontAlgn="base"/>
            <a:r>
              <a:rPr lang="en-US" b="1" dirty="0">
                <a:solidFill>
                  <a:srgbClr val="FFA005"/>
                </a:solidFill>
              </a:rPr>
              <a:t>Food chain</a:t>
            </a:r>
            <a:r>
              <a:rPr lang="en-US" dirty="0"/>
              <a:t> - A </a:t>
            </a:r>
            <a:r>
              <a:rPr lang="en-US" dirty="0">
                <a:solidFill>
                  <a:srgbClr val="FFA005"/>
                </a:solidFill>
              </a:rPr>
              <a:t>linear path depicting a transfer of energy from the bottom of the trophic structure to the top.</a:t>
            </a:r>
            <a:endParaRPr lang="en-US" b="1" dirty="0">
              <a:solidFill>
                <a:srgbClr val="FFA005"/>
              </a:solidFill>
            </a:endParaRPr>
          </a:p>
          <a:p>
            <a:pPr lvl="1" fontAlgn="base"/>
            <a:r>
              <a:rPr lang="en-US" dirty="0"/>
              <a:t>Food chains are short. There are two main hypotheses for why that is.</a:t>
            </a:r>
          </a:p>
          <a:p>
            <a:pPr marL="0" indent="0" fontAlgn="base">
              <a:buNone/>
            </a:pPr>
            <a:endParaRPr lang="en-US" dirty="0"/>
          </a:p>
          <a:p>
            <a:pPr lvl="1" fontAlgn="base"/>
            <a:endParaRPr lang="en-US" dirty="0"/>
          </a:p>
          <a:p>
            <a:endParaRPr lang="en-US" dirty="0"/>
          </a:p>
        </p:txBody>
      </p:sp>
    </p:spTree>
    <p:extLst>
      <p:ext uri="{BB962C8B-B14F-4D97-AF65-F5344CB8AC3E}">
        <p14:creationId xmlns:p14="http://schemas.microsoft.com/office/powerpoint/2010/main" val="112896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Food chain Length: Energetic Hypothesis</a:t>
            </a:r>
          </a:p>
        </p:txBody>
      </p:sp>
      <p:sp>
        <p:nvSpPr>
          <p:cNvPr id="3" name="Content Placeholder 2"/>
          <p:cNvSpPr>
            <a:spLocks noGrp="1"/>
          </p:cNvSpPr>
          <p:nvPr>
            <p:ph idx="1"/>
          </p:nvPr>
        </p:nvSpPr>
        <p:spPr/>
        <p:txBody>
          <a:bodyPr/>
          <a:lstStyle/>
          <a:p>
            <a:pPr fontAlgn="base"/>
            <a:r>
              <a:rPr lang="en-US" b="1" dirty="0">
                <a:solidFill>
                  <a:srgbClr val="FFA005"/>
                </a:solidFill>
              </a:rPr>
              <a:t>Energetic Hypothesis</a:t>
            </a:r>
            <a:r>
              <a:rPr lang="en-US" dirty="0">
                <a:solidFill>
                  <a:srgbClr val="FFA005"/>
                </a:solidFill>
              </a:rPr>
              <a:t> - Inefficiency of energy transfer </a:t>
            </a:r>
            <a:r>
              <a:rPr lang="en-US" dirty="0">
                <a:solidFill>
                  <a:schemeClr val="tx1"/>
                </a:solidFill>
              </a:rPr>
              <a:t>from one trophic level to another limits their length.</a:t>
            </a:r>
            <a:endParaRPr lang="en-US" b="1" dirty="0">
              <a:solidFill>
                <a:schemeClr val="tx1"/>
              </a:solidFill>
            </a:endParaRPr>
          </a:p>
          <a:p>
            <a:pPr lvl="1" fontAlgn="base"/>
            <a:r>
              <a:rPr lang="en-US" dirty="0"/>
              <a:t>Experiments varying in the population of autotrophs support this hypothesis.</a:t>
            </a:r>
          </a:p>
          <a:p>
            <a:pPr lvl="1" fontAlgn="base"/>
            <a:r>
              <a:rPr lang="en-US" dirty="0">
                <a:solidFill>
                  <a:srgbClr val="FFA005"/>
                </a:solidFill>
              </a:rPr>
              <a:t>10% energy transfer between trophic levels.</a:t>
            </a:r>
          </a:p>
          <a:p>
            <a:pPr lvl="1" fontAlgn="base"/>
            <a:r>
              <a:rPr lang="en-US" dirty="0"/>
              <a:t>For example, 100kg of plant biomass supports 10kg of herbivore biomass.</a:t>
            </a:r>
          </a:p>
          <a:p>
            <a:pPr fontAlgn="base"/>
            <a:r>
              <a:rPr lang="en-US" b="1" dirty="0">
                <a:solidFill>
                  <a:srgbClr val="FFA005"/>
                </a:solidFill>
              </a:rPr>
              <a:t>Biomass</a:t>
            </a:r>
            <a:r>
              <a:rPr lang="en-US" dirty="0">
                <a:solidFill>
                  <a:srgbClr val="FFA005"/>
                </a:solidFill>
              </a:rPr>
              <a:t> - Total mass of all individuals in a population.</a:t>
            </a:r>
            <a:endParaRPr lang="en-US" b="1" dirty="0">
              <a:solidFill>
                <a:srgbClr val="FFA005"/>
              </a:solidFill>
            </a:endParaRPr>
          </a:p>
          <a:p>
            <a:pPr fontAlgn="base"/>
            <a:endParaRPr lang="en-US" dirty="0"/>
          </a:p>
        </p:txBody>
      </p:sp>
    </p:spTree>
    <p:extLst>
      <p:ext uri="{BB962C8B-B14F-4D97-AF65-F5344CB8AC3E}">
        <p14:creationId xmlns:p14="http://schemas.microsoft.com/office/powerpoint/2010/main" val="91496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 10% Energy Transfer</a:t>
            </a:r>
          </a:p>
        </p:txBody>
      </p:sp>
      <p:pic>
        <p:nvPicPr>
          <p:cNvPr id="4" name="Picture 3" descr="Screen Clipping"/>
          <p:cNvPicPr>
            <a:picLocks noChangeAspect="1"/>
          </p:cNvPicPr>
          <p:nvPr/>
        </p:nvPicPr>
        <p:blipFill>
          <a:blip r:embed="rId3"/>
          <a:stretch>
            <a:fillRect/>
          </a:stretch>
        </p:blipFill>
        <p:spPr>
          <a:xfrm>
            <a:off x="1363014" y="1545421"/>
            <a:ext cx="6977422" cy="4484077"/>
          </a:xfrm>
          <a:prstGeom prst="rect">
            <a:avLst/>
          </a:prstGeom>
        </p:spPr>
      </p:pic>
    </p:spTree>
    <p:extLst>
      <p:ext uri="{BB962C8B-B14F-4D97-AF65-F5344CB8AC3E}">
        <p14:creationId xmlns:p14="http://schemas.microsoft.com/office/powerpoint/2010/main" val="99823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82055" cy="847898"/>
          </a:xfrm>
        </p:spPr>
        <p:txBody>
          <a:bodyPr>
            <a:normAutofit/>
          </a:bodyPr>
          <a:lstStyle/>
          <a:p>
            <a:r>
              <a:rPr lang="en-US" sz="2800" dirty="0">
                <a:solidFill>
                  <a:srgbClr val="FFA005"/>
                </a:solidFill>
              </a:rPr>
              <a:t>Food Chain Length: Dynamic stability hypothesis</a:t>
            </a:r>
          </a:p>
        </p:txBody>
      </p:sp>
      <p:sp>
        <p:nvSpPr>
          <p:cNvPr id="3" name="Content Placeholder 2"/>
          <p:cNvSpPr>
            <a:spLocks noGrp="1"/>
          </p:cNvSpPr>
          <p:nvPr>
            <p:ph idx="1"/>
          </p:nvPr>
        </p:nvSpPr>
        <p:spPr>
          <a:xfrm>
            <a:off x="677334" y="1407623"/>
            <a:ext cx="8596668" cy="4633740"/>
          </a:xfrm>
        </p:spPr>
        <p:txBody>
          <a:bodyPr/>
          <a:lstStyle/>
          <a:p>
            <a:endParaRPr lang="en-US" dirty="0"/>
          </a:p>
          <a:p>
            <a:pPr fontAlgn="base"/>
            <a:r>
              <a:rPr lang="en-US" b="1" dirty="0">
                <a:solidFill>
                  <a:srgbClr val="FFA005"/>
                </a:solidFill>
              </a:rPr>
              <a:t>Dynamic stability hypothesis - </a:t>
            </a:r>
            <a:r>
              <a:rPr lang="en-US" dirty="0">
                <a:solidFill>
                  <a:srgbClr val="FFA005"/>
                </a:solidFill>
              </a:rPr>
              <a:t>Longer chains are less stable</a:t>
            </a:r>
            <a:r>
              <a:rPr lang="en-US" dirty="0"/>
              <a:t>. </a:t>
            </a:r>
            <a:r>
              <a:rPr lang="en-US" dirty="0">
                <a:solidFill>
                  <a:srgbClr val="FFA005"/>
                </a:solidFill>
              </a:rPr>
              <a:t>If population levels fluctuate at lower trophic levels, higher levels are affected greatly</a:t>
            </a:r>
            <a:r>
              <a:rPr lang="en-US" dirty="0"/>
              <a:t>, possibly to the extent of local extinction. Shorter chains are naturally selected for.</a:t>
            </a:r>
            <a:endParaRPr lang="en-US" b="1" dirty="0"/>
          </a:p>
          <a:p>
            <a:pPr fontAlgn="base"/>
            <a:r>
              <a:rPr lang="en-US" dirty="0"/>
              <a:t>If in a variable environment, predators at the top have to be able to adjust to events like blizzards/heat waves. The </a:t>
            </a:r>
            <a:r>
              <a:rPr lang="en-US" dirty="0">
                <a:solidFill>
                  <a:srgbClr val="FFA005"/>
                </a:solidFill>
              </a:rPr>
              <a:t>longer the chain, less of an ability to adjust due to more links in the chain that can be “broken”.</a:t>
            </a:r>
          </a:p>
        </p:txBody>
      </p:sp>
    </p:spTree>
    <p:extLst>
      <p:ext uri="{BB962C8B-B14F-4D97-AF65-F5344CB8AC3E}">
        <p14:creationId xmlns:p14="http://schemas.microsoft.com/office/powerpoint/2010/main" val="143325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Structure: Food Webs</a:t>
            </a:r>
          </a:p>
        </p:txBody>
      </p:sp>
      <p:sp>
        <p:nvSpPr>
          <p:cNvPr id="3" name="Content Placeholder 2"/>
          <p:cNvSpPr>
            <a:spLocks noGrp="1"/>
          </p:cNvSpPr>
          <p:nvPr>
            <p:ph idx="1"/>
          </p:nvPr>
        </p:nvSpPr>
        <p:spPr/>
        <p:txBody>
          <a:bodyPr/>
          <a:lstStyle/>
          <a:p>
            <a:pPr fontAlgn="base"/>
            <a:r>
              <a:rPr lang="en-US" b="1" dirty="0">
                <a:solidFill>
                  <a:srgbClr val="FFA005"/>
                </a:solidFill>
              </a:rPr>
              <a:t>Food webs</a:t>
            </a:r>
            <a:r>
              <a:rPr lang="en-US" dirty="0">
                <a:solidFill>
                  <a:srgbClr val="FFA005"/>
                </a:solidFill>
              </a:rPr>
              <a:t> - Food chains</a:t>
            </a:r>
            <a:r>
              <a:rPr lang="en-US" dirty="0"/>
              <a:t> are </a:t>
            </a:r>
            <a:r>
              <a:rPr lang="en-US" dirty="0">
                <a:solidFill>
                  <a:srgbClr val="FFA005"/>
                </a:solidFill>
              </a:rPr>
              <a:t>linked together</a:t>
            </a:r>
            <a:r>
              <a:rPr lang="en-US" dirty="0"/>
              <a:t> in food webs, which shows the bigger picture of the community.</a:t>
            </a:r>
            <a:endParaRPr lang="en-US" b="1" dirty="0"/>
          </a:p>
          <a:p>
            <a:pPr lvl="1" fontAlgn="base"/>
            <a:r>
              <a:rPr lang="en-US" dirty="0">
                <a:solidFill>
                  <a:srgbClr val="FFA005"/>
                </a:solidFill>
              </a:rPr>
              <a:t>Several organisms interact with each other at different levels</a:t>
            </a:r>
            <a:r>
              <a:rPr lang="en-US" dirty="0"/>
              <a:t> due to there being many different food chains.</a:t>
            </a:r>
          </a:p>
          <a:p>
            <a:pPr lvl="2" fontAlgn="base"/>
            <a:r>
              <a:rPr lang="en-US" dirty="0"/>
              <a:t>Example: Krill being eaten by birds, crab eater seals, and Baleen whales.</a:t>
            </a:r>
          </a:p>
          <a:p>
            <a:pPr lvl="1" fontAlgn="base"/>
            <a:r>
              <a:rPr lang="en-US" dirty="0"/>
              <a:t>If a portion of a food web interacts very little with the whole community, it can be isolated into a “mini” food web of sorts for study.</a:t>
            </a:r>
          </a:p>
          <a:p>
            <a:endParaRPr lang="en-US" dirty="0"/>
          </a:p>
        </p:txBody>
      </p:sp>
    </p:spTree>
    <p:extLst>
      <p:ext uri="{BB962C8B-B14F-4D97-AF65-F5344CB8AC3E}">
        <p14:creationId xmlns:p14="http://schemas.microsoft.com/office/powerpoint/2010/main" val="242613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3"/>
          <a:srcRect t="13659"/>
          <a:stretch/>
        </p:blipFill>
        <p:spPr>
          <a:xfrm>
            <a:off x="910143" y="1318953"/>
            <a:ext cx="3876703" cy="5197554"/>
          </a:xfrm>
          <a:prstGeom prst="rect">
            <a:avLst/>
          </a:prstGeom>
        </p:spPr>
      </p:pic>
      <p:sp>
        <p:nvSpPr>
          <p:cNvPr id="5" name="TextBox 4"/>
          <p:cNvSpPr txBox="1"/>
          <p:nvPr/>
        </p:nvSpPr>
        <p:spPr>
          <a:xfrm>
            <a:off x="764771" y="376843"/>
            <a:ext cx="8152014" cy="769441"/>
          </a:xfrm>
          <a:prstGeom prst="rect">
            <a:avLst/>
          </a:prstGeom>
          <a:noFill/>
        </p:spPr>
        <p:txBody>
          <a:bodyPr wrap="square" rtlCol="0">
            <a:spAutoFit/>
          </a:bodyPr>
          <a:lstStyle/>
          <a:p>
            <a:r>
              <a:rPr lang="en-US" sz="4400" dirty="0">
                <a:solidFill>
                  <a:schemeClr val="accent1"/>
                </a:solidFill>
              </a:rPr>
              <a:t>Diagram: Food Webs</a:t>
            </a:r>
          </a:p>
        </p:txBody>
      </p:sp>
      <p:pic>
        <p:nvPicPr>
          <p:cNvPr id="7" name="Picture 6" descr="Screen Clipping"/>
          <p:cNvPicPr>
            <a:picLocks noChangeAspect="1"/>
          </p:cNvPicPr>
          <p:nvPr/>
        </p:nvPicPr>
        <p:blipFill>
          <a:blip r:embed="rId4"/>
          <a:stretch>
            <a:fillRect/>
          </a:stretch>
        </p:blipFill>
        <p:spPr>
          <a:xfrm>
            <a:off x="4981461" y="1318953"/>
            <a:ext cx="4350757" cy="4944312"/>
          </a:xfrm>
          <a:prstGeom prst="rect">
            <a:avLst/>
          </a:prstGeom>
          <a:effectLst>
            <a:softEdge rad="63500"/>
          </a:effectLst>
        </p:spPr>
      </p:pic>
    </p:spTree>
    <p:extLst>
      <p:ext uri="{BB962C8B-B14F-4D97-AF65-F5344CB8AC3E}">
        <p14:creationId xmlns:p14="http://schemas.microsoft.com/office/powerpoint/2010/main" val="311842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Structure: Dominant Species</a:t>
            </a:r>
          </a:p>
        </p:txBody>
      </p:sp>
      <p:sp>
        <p:nvSpPr>
          <p:cNvPr id="3" name="Content Placeholder 2"/>
          <p:cNvSpPr>
            <a:spLocks noGrp="1"/>
          </p:cNvSpPr>
          <p:nvPr>
            <p:ph idx="1"/>
          </p:nvPr>
        </p:nvSpPr>
        <p:spPr/>
        <p:txBody>
          <a:bodyPr/>
          <a:lstStyle/>
          <a:p>
            <a:pPr fontAlgn="base"/>
            <a:r>
              <a:rPr lang="en-US" b="1" dirty="0">
                <a:solidFill>
                  <a:srgbClr val="FFA005"/>
                </a:solidFill>
              </a:rPr>
              <a:t>Dominant Species </a:t>
            </a:r>
            <a:r>
              <a:rPr lang="en-US" dirty="0">
                <a:solidFill>
                  <a:srgbClr val="FFA005"/>
                </a:solidFill>
              </a:rPr>
              <a:t>- Most abundant species in a community</a:t>
            </a:r>
            <a:r>
              <a:rPr lang="en-US" dirty="0"/>
              <a:t> (biggest collective biomass).</a:t>
            </a:r>
            <a:endParaRPr lang="en-US" b="1" dirty="0"/>
          </a:p>
          <a:p>
            <a:pPr lvl="1" fontAlgn="base"/>
            <a:r>
              <a:rPr lang="en-US" dirty="0">
                <a:solidFill>
                  <a:srgbClr val="FFA005"/>
                </a:solidFill>
              </a:rPr>
              <a:t>Hypotheses for why they are the dominant species</a:t>
            </a:r>
            <a:r>
              <a:rPr lang="en-US" dirty="0"/>
              <a:t>:</a:t>
            </a:r>
          </a:p>
          <a:p>
            <a:pPr lvl="2" fontAlgn="base"/>
            <a:r>
              <a:rPr lang="en-US" dirty="0">
                <a:solidFill>
                  <a:srgbClr val="FFA005"/>
                </a:solidFill>
              </a:rPr>
              <a:t>Superiority in attaining resources.</a:t>
            </a:r>
          </a:p>
          <a:p>
            <a:pPr lvl="2" fontAlgn="base"/>
            <a:r>
              <a:rPr lang="en-US" dirty="0">
                <a:solidFill>
                  <a:srgbClr val="FFA005"/>
                </a:solidFill>
              </a:rPr>
              <a:t>Less vulnerable</a:t>
            </a:r>
            <a:r>
              <a:rPr lang="en-US" dirty="0"/>
              <a:t> to predation/disease.</a:t>
            </a:r>
          </a:p>
          <a:p>
            <a:pPr lvl="1" fontAlgn="base"/>
            <a:r>
              <a:rPr lang="en-US" dirty="0"/>
              <a:t>Removal of dominant species is one way to see their impact.</a:t>
            </a:r>
          </a:p>
          <a:p>
            <a:pPr marL="0" indent="0">
              <a:buNone/>
            </a:pPr>
            <a:endParaRPr lang="en-US" dirty="0"/>
          </a:p>
        </p:txBody>
      </p:sp>
    </p:spTree>
    <p:extLst>
      <p:ext uri="{BB962C8B-B14F-4D97-AF65-F5344CB8AC3E}">
        <p14:creationId xmlns:p14="http://schemas.microsoft.com/office/powerpoint/2010/main" val="315660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Structure: Keystone Species</a:t>
            </a:r>
          </a:p>
        </p:txBody>
      </p:sp>
      <p:sp>
        <p:nvSpPr>
          <p:cNvPr id="3" name="Content Placeholder 2"/>
          <p:cNvSpPr>
            <a:spLocks noGrp="1"/>
          </p:cNvSpPr>
          <p:nvPr>
            <p:ph idx="1"/>
          </p:nvPr>
        </p:nvSpPr>
        <p:spPr/>
        <p:txBody>
          <a:bodyPr/>
          <a:lstStyle/>
          <a:p>
            <a:pPr fontAlgn="base"/>
            <a:r>
              <a:rPr lang="en-US" b="1" dirty="0">
                <a:solidFill>
                  <a:srgbClr val="FFA005"/>
                </a:solidFill>
              </a:rPr>
              <a:t>Keystone Species</a:t>
            </a:r>
            <a:r>
              <a:rPr lang="en-US" dirty="0">
                <a:solidFill>
                  <a:srgbClr val="FFA005"/>
                </a:solidFill>
              </a:rPr>
              <a:t> - Not abundant, but have a strong impact on the community</a:t>
            </a:r>
            <a:r>
              <a:rPr lang="en-US" dirty="0"/>
              <a:t> due to their niches.</a:t>
            </a:r>
            <a:endParaRPr lang="en-US" b="1" dirty="0"/>
          </a:p>
          <a:p>
            <a:pPr lvl="1" fontAlgn="base"/>
            <a:r>
              <a:rPr lang="en-US" dirty="0"/>
              <a:t>Example: Sea otters keeping the sea urchins who feed on kelp forests in check. Kelp forests helps to slow the effects of global warming.</a:t>
            </a:r>
          </a:p>
          <a:p>
            <a:pPr lvl="1" fontAlgn="base"/>
            <a:r>
              <a:rPr lang="en-US" dirty="0"/>
              <a:t>Kelp forests that are protected from sea urchins absorb 12x more CO</a:t>
            </a:r>
            <a:r>
              <a:rPr lang="en-US" sz="2000" baseline="-25000" dirty="0"/>
              <a:t>2</a:t>
            </a:r>
            <a:r>
              <a:rPr lang="en-US" sz="1400" dirty="0"/>
              <a:t> </a:t>
            </a:r>
            <a:r>
              <a:rPr lang="en-US" dirty="0"/>
              <a:t>than those that aren’t.</a:t>
            </a:r>
          </a:p>
          <a:p>
            <a:pPr marL="0" indent="0">
              <a:buNone/>
            </a:pPr>
            <a:endParaRPr lang="en-US" dirty="0"/>
          </a:p>
        </p:txBody>
      </p:sp>
    </p:spTree>
    <p:extLst>
      <p:ext uri="{BB962C8B-B14F-4D97-AF65-F5344CB8AC3E}">
        <p14:creationId xmlns:p14="http://schemas.microsoft.com/office/powerpoint/2010/main" val="378257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A005"/>
                </a:solidFill>
              </a:rPr>
              <a:t>Structure: </a:t>
            </a:r>
            <a:br>
              <a:rPr lang="en-US" dirty="0">
                <a:solidFill>
                  <a:srgbClr val="FFA005"/>
                </a:solidFill>
              </a:rPr>
            </a:br>
            <a:r>
              <a:rPr lang="en-US" dirty="0">
                <a:solidFill>
                  <a:srgbClr val="FFA005"/>
                </a:solidFill>
              </a:rPr>
              <a:t>Foundation Species / Ecosystem Engineers</a:t>
            </a:r>
          </a:p>
        </p:txBody>
      </p:sp>
      <p:sp>
        <p:nvSpPr>
          <p:cNvPr id="3" name="Content Placeholder 2"/>
          <p:cNvSpPr>
            <a:spLocks noGrp="1"/>
          </p:cNvSpPr>
          <p:nvPr>
            <p:ph idx="1"/>
          </p:nvPr>
        </p:nvSpPr>
        <p:spPr/>
        <p:txBody>
          <a:bodyPr/>
          <a:lstStyle/>
          <a:p>
            <a:pPr fontAlgn="base"/>
            <a:r>
              <a:rPr lang="en-US" b="1" dirty="0">
                <a:solidFill>
                  <a:srgbClr val="FFA005"/>
                </a:solidFill>
              </a:rPr>
              <a:t>Ecosystem Engineers</a:t>
            </a:r>
            <a:r>
              <a:rPr lang="en-US" dirty="0">
                <a:solidFill>
                  <a:srgbClr val="FFA005"/>
                </a:solidFill>
              </a:rPr>
              <a:t> </a:t>
            </a:r>
            <a:r>
              <a:rPr lang="en-US" dirty="0"/>
              <a:t>- “Foundation </a:t>
            </a:r>
            <a:r>
              <a:rPr lang="en-US" dirty="0">
                <a:solidFill>
                  <a:srgbClr val="FFA005"/>
                </a:solidFill>
              </a:rPr>
              <a:t>species</a:t>
            </a:r>
            <a:r>
              <a:rPr lang="en-US" dirty="0"/>
              <a:t>” </a:t>
            </a:r>
            <a:r>
              <a:rPr lang="en-US" dirty="0">
                <a:solidFill>
                  <a:srgbClr val="FFA005"/>
                </a:solidFill>
              </a:rPr>
              <a:t>that dramatically alter their environment</a:t>
            </a:r>
            <a:r>
              <a:rPr lang="en-US" dirty="0"/>
              <a:t>, and for other species that can be both negative or positive</a:t>
            </a:r>
          </a:p>
          <a:p>
            <a:pPr lvl="1" fontAlgn="base"/>
            <a:r>
              <a:rPr lang="en-US" dirty="0"/>
              <a:t>Example: Humans. If we didn’t exist, and unless another species that has the equivalent of our intelligence arose in our absence, the world would be tremendously different today.</a:t>
            </a:r>
          </a:p>
          <a:p>
            <a:pPr marL="0" indent="0">
              <a:buNone/>
            </a:pPr>
            <a:r>
              <a:rPr lang="en-US" dirty="0"/>
              <a:t>	</a:t>
            </a:r>
          </a:p>
        </p:txBody>
      </p:sp>
    </p:spTree>
    <p:extLst>
      <p:ext uri="{BB962C8B-B14F-4D97-AF65-F5344CB8AC3E}">
        <p14:creationId xmlns:p14="http://schemas.microsoft.com/office/powerpoint/2010/main" val="278371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General Ecology Terms</a:t>
            </a:r>
          </a:p>
        </p:txBody>
      </p:sp>
      <p:sp>
        <p:nvSpPr>
          <p:cNvPr id="3" name="Content Placeholder 2"/>
          <p:cNvSpPr>
            <a:spLocks noGrp="1"/>
          </p:cNvSpPr>
          <p:nvPr>
            <p:ph idx="1"/>
          </p:nvPr>
        </p:nvSpPr>
        <p:spPr/>
        <p:txBody>
          <a:bodyPr>
            <a:normAutofit fontScale="92500" lnSpcReduction="10000"/>
          </a:bodyPr>
          <a:lstStyle/>
          <a:p>
            <a:pPr>
              <a:buAutoNum type="arabicPeriod"/>
            </a:pPr>
            <a:r>
              <a:rPr lang="en-US" dirty="0">
                <a:solidFill>
                  <a:schemeClr val="tx1"/>
                </a:solidFill>
              </a:rPr>
              <a:t>A</a:t>
            </a:r>
            <a:r>
              <a:rPr lang="en-US" dirty="0"/>
              <a:t> </a:t>
            </a:r>
            <a:r>
              <a:rPr lang="en-US" b="1" dirty="0">
                <a:solidFill>
                  <a:srgbClr val="FFA005"/>
                </a:solidFill>
              </a:rPr>
              <a:t>population</a:t>
            </a:r>
            <a:r>
              <a:rPr lang="en-US" dirty="0">
                <a:solidFill>
                  <a:srgbClr val="FFA005"/>
                </a:solidFill>
              </a:rPr>
              <a:t> is a group of individuals of one species living in one area </a:t>
            </a:r>
            <a:r>
              <a:rPr lang="en-US" dirty="0">
                <a:solidFill>
                  <a:schemeClr val="tx1"/>
                </a:solidFill>
              </a:rPr>
              <a:t>who have the ability of interbreeding and interacting with each other.</a:t>
            </a:r>
          </a:p>
          <a:p>
            <a:pPr lvl="1"/>
            <a:r>
              <a:rPr lang="en-US" dirty="0">
                <a:solidFill>
                  <a:schemeClr val="tx1"/>
                </a:solidFill>
              </a:rPr>
              <a:t>Example: P</a:t>
            </a:r>
            <a:r>
              <a:rPr lang="en-US" dirty="0"/>
              <a:t>opulations of humans, populations of black oaks, and populations of the bacteria </a:t>
            </a:r>
            <a:r>
              <a:rPr lang="en-US" i="1" dirty="0"/>
              <a:t>Streptococcus pneumoniae.</a:t>
            </a:r>
            <a:endParaRPr lang="en-US" dirty="0">
              <a:solidFill>
                <a:schemeClr val="tx1"/>
              </a:solidFill>
            </a:endParaRPr>
          </a:p>
          <a:p>
            <a:pPr>
              <a:buAutoNum type="arabicPeriod"/>
            </a:pPr>
            <a:r>
              <a:rPr lang="en-US" dirty="0">
                <a:solidFill>
                  <a:srgbClr val="FFA005"/>
                </a:solidFill>
              </a:rPr>
              <a:t>A </a:t>
            </a:r>
            <a:r>
              <a:rPr lang="en-US" b="1" dirty="0">
                <a:solidFill>
                  <a:srgbClr val="FFA005"/>
                </a:solidFill>
              </a:rPr>
              <a:t>community</a:t>
            </a:r>
            <a:r>
              <a:rPr lang="en-US" dirty="0">
                <a:solidFill>
                  <a:srgbClr val="FFA005"/>
                </a:solidFill>
              </a:rPr>
              <a:t> consists of all the organisms living in one area.</a:t>
            </a:r>
          </a:p>
          <a:p>
            <a:pPr>
              <a:buAutoNum type="arabicPeriod"/>
            </a:pPr>
            <a:r>
              <a:rPr lang="en-US" dirty="0">
                <a:solidFill>
                  <a:schemeClr val="tx1"/>
                </a:solidFill>
              </a:rPr>
              <a:t>An</a:t>
            </a:r>
            <a:r>
              <a:rPr lang="en-US" dirty="0"/>
              <a:t> </a:t>
            </a:r>
            <a:r>
              <a:rPr lang="en-US" dirty="0">
                <a:solidFill>
                  <a:srgbClr val="FFA005"/>
                </a:solidFill>
              </a:rPr>
              <a:t>ecosystem includes all</a:t>
            </a:r>
            <a:r>
              <a:rPr lang="en-US" dirty="0"/>
              <a:t> </a:t>
            </a:r>
            <a:r>
              <a:rPr lang="en-US" dirty="0">
                <a:solidFill>
                  <a:schemeClr val="tx1"/>
                </a:solidFill>
              </a:rPr>
              <a:t>the</a:t>
            </a:r>
            <a:r>
              <a:rPr lang="en-US" dirty="0"/>
              <a:t> </a:t>
            </a:r>
            <a:r>
              <a:rPr lang="en-US" dirty="0">
                <a:solidFill>
                  <a:srgbClr val="FFA005"/>
                </a:solidFill>
              </a:rPr>
              <a:t>organisms in a given area</a:t>
            </a:r>
            <a:r>
              <a:rPr lang="en-US" dirty="0"/>
              <a:t> </a:t>
            </a:r>
            <a:r>
              <a:rPr lang="en-US" dirty="0">
                <a:solidFill>
                  <a:srgbClr val="FFA005"/>
                </a:solidFill>
              </a:rPr>
              <a:t>and</a:t>
            </a:r>
            <a:r>
              <a:rPr lang="en-US" dirty="0"/>
              <a:t> </a:t>
            </a:r>
            <a:r>
              <a:rPr lang="en-US" dirty="0">
                <a:solidFill>
                  <a:schemeClr val="tx1"/>
                </a:solidFill>
              </a:rPr>
              <a:t>the </a:t>
            </a:r>
            <a:r>
              <a:rPr lang="en-US" dirty="0">
                <a:solidFill>
                  <a:srgbClr val="FFA005"/>
                </a:solidFill>
              </a:rPr>
              <a:t>abiotic </a:t>
            </a:r>
            <a:r>
              <a:rPr lang="en-US" dirty="0">
                <a:solidFill>
                  <a:schemeClr val="tx1"/>
                </a:solidFill>
              </a:rPr>
              <a:t>(nonliving)</a:t>
            </a:r>
            <a:r>
              <a:rPr lang="en-US" dirty="0">
                <a:solidFill>
                  <a:schemeClr val="accent1"/>
                </a:solidFill>
              </a:rPr>
              <a:t> </a:t>
            </a:r>
            <a:r>
              <a:rPr lang="en-US" dirty="0">
                <a:solidFill>
                  <a:srgbClr val="FFA005"/>
                </a:solidFill>
              </a:rPr>
              <a:t>factors</a:t>
            </a:r>
            <a:r>
              <a:rPr lang="en-US" dirty="0"/>
              <a:t> </a:t>
            </a:r>
            <a:r>
              <a:rPr lang="en-US" dirty="0">
                <a:solidFill>
                  <a:schemeClr val="tx1"/>
                </a:solidFill>
              </a:rPr>
              <a:t>with which they interact.</a:t>
            </a:r>
          </a:p>
          <a:p>
            <a:pPr>
              <a:buAutoNum type="arabicPeriod"/>
            </a:pPr>
            <a:r>
              <a:rPr lang="en-US" dirty="0">
                <a:solidFill>
                  <a:srgbClr val="FFA005"/>
                </a:solidFill>
              </a:rPr>
              <a:t>Abiotic factors are nonliving </a:t>
            </a:r>
            <a:r>
              <a:rPr lang="en-US" dirty="0">
                <a:solidFill>
                  <a:schemeClr val="tx1"/>
                </a:solidFill>
              </a:rPr>
              <a:t>and include temperature, water, sunlight, wind, rocks, and soil.</a:t>
            </a:r>
          </a:p>
          <a:p>
            <a:pPr>
              <a:buAutoNum type="arabicPeriod"/>
            </a:pPr>
            <a:r>
              <a:rPr lang="en-US" dirty="0">
                <a:solidFill>
                  <a:schemeClr val="tx1"/>
                </a:solidFill>
              </a:rPr>
              <a:t>The </a:t>
            </a:r>
            <a:r>
              <a:rPr lang="en-US" dirty="0">
                <a:solidFill>
                  <a:srgbClr val="FFA005"/>
                </a:solidFill>
              </a:rPr>
              <a:t>habitat of an organism is</a:t>
            </a:r>
            <a:r>
              <a:rPr lang="en-US" dirty="0">
                <a:solidFill>
                  <a:schemeClr val="tx1"/>
                </a:solidFill>
              </a:rPr>
              <a:t> the type of place </a:t>
            </a:r>
            <a:r>
              <a:rPr lang="en-US" dirty="0">
                <a:solidFill>
                  <a:srgbClr val="FFA005"/>
                </a:solidFill>
              </a:rPr>
              <a:t>where it usually lives</a:t>
            </a:r>
            <a:r>
              <a:rPr lang="en-US" dirty="0">
                <a:solidFill>
                  <a:schemeClr val="tx1"/>
                </a:solidFill>
              </a:rPr>
              <a:t>. A description of the habitat may include other organisms that live there (often the dominant vegetation) as well as the physical and chemical characteristics of the environment (such as temperature, soil quality, or water salinity).</a:t>
            </a:r>
          </a:p>
          <a:p>
            <a:endParaRPr lang="en-US" dirty="0"/>
          </a:p>
        </p:txBody>
      </p:sp>
    </p:spTree>
    <p:extLst>
      <p:ext uri="{BB962C8B-B14F-4D97-AF65-F5344CB8AC3E}">
        <p14:creationId xmlns:p14="http://schemas.microsoft.com/office/powerpoint/2010/main" val="72898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Modeling of Community Relationships</a:t>
            </a:r>
          </a:p>
        </p:txBody>
      </p:sp>
      <p:sp>
        <p:nvSpPr>
          <p:cNvPr id="3" name="Content Placeholder 2"/>
          <p:cNvSpPr>
            <a:spLocks noGrp="1"/>
          </p:cNvSpPr>
          <p:nvPr>
            <p:ph idx="1"/>
          </p:nvPr>
        </p:nvSpPr>
        <p:spPr/>
        <p:txBody>
          <a:bodyPr/>
          <a:lstStyle/>
          <a:p>
            <a:pPr fontAlgn="base"/>
            <a:r>
              <a:rPr lang="en-US" b="1" dirty="0">
                <a:solidFill>
                  <a:srgbClr val="FFA005"/>
                </a:solidFill>
              </a:rPr>
              <a:t>Bottom-up Model</a:t>
            </a:r>
            <a:r>
              <a:rPr lang="en-US" dirty="0"/>
              <a:t> - Suggests an </a:t>
            </a:r>
            <a:r>
              <a:rPr lang="en-US" dirty="0">
                <a:solidFill>
                  <a:srgbClr val="FFA005"/>
                </a:solidFill>
              </a:rPr>
              <a:t>influence from lower trophic level to higher ones.</a:t>
            </a:r>
            <a:endParaRPr lang="en-US" b="1" dirty="0">
              <a:solidFill>
                <a:srgbClr val="FFA005"/>
              </a:solidFill>
            </a:endParaRPr>
          </a:p>
          <a:p>
            <a:pPr lvl="1" fontAlgn="base"/>
            <a:r>
              <a:rPr lang="en-US" dirty="0"/>
              <a:t>Example: As autotroph biomass increases/decreases, biomass of everything else increases/decreases too.</a:t>
            </a:r>
          </a:p>
          <a:p>
            <a:pPr fontAlgn="base"/>
            <a:r>
              <a:rPr lang="en-US" b="1" dirty="0">
                <a:solidFill>
                  <a:srgbClr val="FFA005"/>
                </a:solidFill>
              </a:rPr>
              <a:t>Top-down Model </a:t>
            </a:r>
            <a:r>
              <a:rPr lang="en-US" b="1" dirty="0">
                <a:solidFill>
                  <a:schemeClr val="tx1"/>
                </a:solidFill>
              </a:rPr>
              <a:t>-</a:t>
            </a:r>
            <a:r>
              <a:rPr lang="en-US" b="1" dirty="0">
                <a:solidFill>
                  <a:srgbClr val="FFA005"/>
                </a:solidFill>
              </a:rPr>
              <a:t> </a:t>
            </a:r>
            <a:r>
              <a:rPr lang="en-US" dirty="0">
                <a:solidFill>
                  <a:schemeClr val="tx1"/>
                </a:solidFill>
              </a:rPr>
              <a:t>Suggests an </a:t>
            </a:r>
            <a:r>
              <a:rPr lang="en-US" dirty="0">
                <a:solidFill>
                  <a:srgbClr val="FFA005"/>
                </a:solidFill>
              </a:rPr>
              <a:t>influence from higher trophic levels on lower ones.</a:t>
            </a:r>
            <a:r>
              <a:rPr lang="en-US" dirty="0"/>
              <a:t> Manifests as an </a:t>
            </a:r>
            <a:r>
              <a:rPr lang="en-US" dirty="0">
                <a:solidFill>
                  <a:srgbClr val="FFA005"/>
                </a:solidFill>
              </a:rPr>
              <a:t>alternating +/- effect</a:t>
            </a:r>
            <a:r>
              <a:rPr lang="en-US" dirty="0"/>
              <a:t>. Whoever begins the top-down model benefits, the next one suffers, the next one benefits, etc.</a:t>
            </a:r>
            <a:endParaRPr lang="en-US" b="1" dirty="0"/>
          </a:p>
          <a:p>
            <a:pPr lvl="1" fontAlgn="base"/>
            <a:r>
              <a:rPr lang="en-US" dirty="0"/>
              <a:t>Example: Secondary consumer eats primary consumer, indirectly increasing producer population.</a:t>
            </a:r>
          </a:p>
          <a:p>
            <a:pPr lvl="1" fontAlgn="base"/>
            <a:r>
              <a:rPr lang="en-US" dirty="0"/>
              <a:t>Has been used in applications of </a:t>
            </a:r>
            <a:r>
              <a:rPr lang="en-US" b="1" dirty="0"/>
              <a:t>biomanipulation</a:t>
            </a:r>
          </a:p>
          <a:p>
            <a:pPr marL="0" indent="0">
              <a:buNone/>
            </a:pPr>
            <a:endParaRPr lang="en-US" dirty="0"/>
          </a:p>
        </p:txBody>
      </p:sp>
    </p:spTree>
    <p:extLst>
      <p:ext uri="{BB962C8B-B14F-4D97-AF65-F5344CB8AC3E}">
        <p14:creationId xmlns:p14="http://schemas.microsoft.com/office/powerpoint/2010/main" val="412946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5.googleusercontent.com/2WxKk_eTSQNEgaPSDbOmdx4rn2uwOKdQV8VkGJ4pYqE1MsMIXVj7Xjl0XCthmlaiYrcxsFPU_RsmIpx-zqFBhIyLR7eCpwbDrIPD-R_P2oQjjBr8-6sdS2pNT9ObNw0HVKOMWkj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11380"/>
            <a:ext cx="8542525" cy="607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2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Biomanipulation</a:t>
            </a:r>
          </a:p>
        </p:txBody>
      </p:sp>
      <p:sp>
        <p:nvSpPr>
          <p:cNvPr id="3" name="Content Placeholder 2"/>
          <p:cNvSpPr>
            <a:spLocks noGrp="1"/>
          </p:cNvSpPr>
          <p:nvPr>
            <p:ph idx="1"/>
          </p:nvPr>
        </p:nvSpPr>
        <p:spPr>
          <a:xfrm>
            <a:off x="677334" y="2160589"/>
            <a:ext cx="8596668" cy="3880773"/>
          </a:xfrm>
        </p:spPr>
        <p:txBody>
          <a:bodyPr/>
          <a:lstStyle/>
          <a:p>
            <a:pPr fontAlgn="base"/>
            <a:r>
              <a:rPr lang="en-US" b="1" dirty="0">
                <a:solidFill>
                  <a:srgbClr val="FFA005"/>
                </a:solidFill>
              </a:rPr>
              <a:t>Biomanipulation</a:t>
            </a:r>
            <a:r>
              <a:rPr lang="en-US" dirty="0">
                <a:solidFill>
                  <a:srgbClr val="FFA005"/>
                </a:solidFill>
              </a:rPr>
              <a:t> - Artificial manipulation of an ecosystem by the removal or addition of a species. </a:t>
            </a:r>
            <a:endParaRPr lang="en-US" b="1" dirty="0">
              <a:solidFill>
                <a:srgbClr val="FFA005"/>
              </a:solidFill>
            </a:endParaRPr>
          </a:p>
          <a:p>
            <a:pPr lvl="1" fontAlgn="base"/>
            <a:r>
              <a:rPr lang="en-US" dirty="0"/>
              <a:t>Example: Polluted lakes. Removal of fish increases abundance of zooplankton, which consume the overabundant algae that are causing eutrophication, which essentially causes lack of O</a:t>
            </a:r>
            <a:r>
              <a:rPr lang="en-US" sz="1000" baseline="-25000" dirty="0"/>
              <a:t>2</a:t>
            </a:r>
            <a:r>
              <a:rPr lang="en-US" dirty="0"/>
              <a:t> due to the decomposers using up O</a:t>
            </a:r>
            <a:r>
              <a:rPr lang="en-US" sz="1000" baseline="-25000" dirty="0"/>
              <a:t>2</a:t>
            </a:r>
            <a:r>
              <a:rPr lang="en-US" dirty="0"/>
              <a:t> on dead algae.</a:t>
            </a:r>
          </a:p>
          <a:p>
            <a:pPr lvl="1" fontAlgn="base"/>
            <a:r>
              <a:rPr lang="en-US" dirty="0"/>
              <a:t>The polluted lakes example uses a top-down model to determine that fish must be removed.</a:t>
            </a:r>
          </a:p>
          <a:p>
            <a:pPr marL="0" indent="0">
              <a:buNone/>
            </a:pPr>
            <a:endParaRPr lang="en-US" dirty="0"/>
          </a:p>
        </p:txBody>
      </p:sp>
    </p:spTree>
    <p:extLst>
      <p:ext uri="{BB962C8B-B14F-4D97-AF65-F5344CB8AC3E}">
        <p14:creationId xmlns:p14="http://schemas.microsoft.com/office/powerpoint/2010/main" val="2266514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 Polluted Lakes and the Top-down Model</a:t>
            </a:r>
          </a:p>
        </p:txBody>
      </p:sp>
      <p:pic>
        <p:nvPicPr>
          <p:cNvPr id="2050" name="Picture 2" descr="https://lh4.googleusercontent.com/b_1tMp8CfUMHx5Y8705ZBpcqBOJ7aKBkBhhQby9whVHPMmqp8y-rIrCLNDTqfsSGvFBQ5LCm4MrqmqubzIoCgFfZqvQzRyq2fQHWEPINdPXzbcDPbRYe3LABE-pflo9NnEZ-QM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20" y="2056102"/>
            <a:ext cx="8899495" cy="377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46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54.2: Summary</a:t>
            </a:r>
          </a:p>
        </p:txBody>
      </p:sp>
      <p:sp>
        <p:nvSpPr>
          <p:cNvPr id="3" name="Content Placeholder 2"/>
          <p:cNvSpPr>
            <a:spLocks noGrp="1"/>
          </p:cNvSpPr>
          <p:nvPr>
            <p:ph idx="1"/>
          </p:nvPr>
        </p:nvSpPr>
        <p:spPr>
          <a:xfrm>
            <a:off x="304799" y="1424247"/>
            <a:ext cx="9249295" cy="5243342"/>
          </a:xfrm>
        </p:spPr>
        <p:txBody>
          <a:bodyPr>
            <a:normAutofit fontScale="92500" lnSpcReduction="20000"/>
          </a:bodyPr>
          <a:lstStyle/>
          <a:p>
            <a:r>
              <a:rPr lang="en-US" sz="1600" dirty="0">
                <a:solidFill>
                  <a:schemeClr val="accent1"/>
                </a:solidFill>
              </a:rPr>
              <a:t>Diversity of a community is determined by how many species there are (richness) and how many of each species there are (abundance).</a:t>
            </a:r>
          </a:p>
          <a:p>
            <a:pPr lvl="1"/>
            <a:r>
              <a:rPr lang="en-US" sz="1400" dirty="0">
                <a:solidFill>
                  <a:schemeClr val="accent1"/>
                </a:solidFill>
              </a:rPr>
              <a:t>Indexes like Shannon’s Diversity can be used to quantify biodiversity.</a:t>
            </a:r>
          </a:p>
          <a:p>
            <a:r>
              <a:rPr lang="en-US" sz="1600" dirty="0">
                <a:solidFill>
                  <a:schemeClr val="accent1"/>
                </a:solidFill>
              </a:rPr>
              <a:t>More diverse communities are more stable to things such as sudden environmental changes and invasive species.</a:t>
            </a:r>
          </a:p>
          <a:p>
            <a:r>
              <a:rPr lang="en-US" sz="1600" dirty="0">
                <a:solidFill>
                  <a:schemeClr val="accent1"/>
                </a:solidFill>
              </a:rPr>
              <a:t>Trophic structure is made up of trophic levels</a:t>
            </a:r>
          </a:p>
          <a:p>
            <a:pPr lvl="1"/>
            <a:r>
              <a:rPr lang="en-US" sz="1400" dirty="0">
                <a:solidFill>
                  <a:schemeClr val="accent1"/>
                </a:solidFill>
              </a:rPr>
              <a:t>10% energy transfer to the next trophic level that’s above it.</a:t>
            </a:r>
          </a:p>
          <a:p>
            <a:pPr lvl="1"/>
            <a:r>
              <a:rPr lang="en-US" sz="1400" dirty="0">
                <a:solidFill>
                  <a:schemeClr val="accent1"/>
                </a:solidFill>
              </a:rPr>
              <a:t>Producers, primary consumers, secondary consumers, and tertiary consumers.</a:t>
            </a:r>
          </a:p>
          <a:p>
            <a:pPr lvl="1"/>
            <a:r>
              <a:rPr lang="en-US" sz="1400" dirty="0">
                <a:solidFill>
                  <a:schemeClr val="accent1"/>
                </a:solidFill>
              </a:rPr>
              <a:t>Decomposers recycle everything and allows for the cycle of energy transfer to begin again.</a:t>
            </a:r>
          </a:p>
          <a:p>
            <a:r>
              <a:rPr lang="en-US" sz="1600" dirty="0">
                <a:solidFill>
                  <a:schemeClr val="accent1"/>
                </a:solidFill>
              </a:rPr>
              <a:t>Food webs are made up of food chains that interact with each other in some way.</a:t>
            </a:r>
          </a:p>
          <a:p>
            <a:pPr lvl="1"/>
            <a:r>
              <a:rPr lang="en-US" sz="1400" dirty="0">
                <a:solidFill>
                  <a:schemeClr val="accent1"/>
                </a:solidFill>
              </a:rPr>
              <a:t>Shorter food chains tend to be more stable.</a:t>
            </a:r>
          </a:p>
          <a:p>
            <a:r>
              <a:rPr lang="en-US" sz="1600" dirty="0">
                <a:solidFill>
                  <a:schemeClr val="accent1"/>
                </a:solidFill>
              </a:rPr>
              <a:t>Dominant species are the most abundant species in a community.</a:t>
            </a:r>
          </a:p>
          <a:p>
            <a:r>
              <a:rPr lang="en-US" sz="1600" dirty="0">
                <a:solidFill>
                  <a:schemeClr val="accent1"/>
                </a:solidFill>
              </a:rPr>
              <a:t>Keystone species aren’t the most abundant, but they have impactful niches like the dominant species.</a:t>
            </a:r>
          </a:p>
          <a:p>
            <a:r>
              <a:rPr lang="en-US" sz="1600" dirty="0">
                <a:solidFill>
                  <a:schemeClr val="accent1"/>
                </a:solidFill>
              </a:rPr>
              <a:t>Ecosystem engineers are species that dramatically alter their environment in some way.</a:t>
            </a:r>
          </a:p>
          <a:p>
            <a:r>
              <a:rPr lang="en-US" sz="1600" dirty="0">
                <a:solidFill>
                  <a:schemeClr val="accent1"/>
                </a:solidFill>
              </a:rPr>
              <a:t>Bottom-up and Top-down models suggest influences from the bottom trophic levels to the top and from the top to the bottom, respectively.</a:t>
            </a:r>
          </a:p>
          <a:p>
            <a:pPr lvl="1"/>
            <a:r>
              <a:rPr lang="en-US" sz="1400" dirty="0">
                <a:solidFill>
                  <a:schemeClr val="accent1"/>
                </a:solidFill>
              </a:rPr>
              <a:t>Used in applications of biomanipulation, or the artificial manipulation of an ecosystem.</a:t>
            </a:r>
          </a:p>
        </p:txBody>
      </p:sp>
    </p:spTree>
    <p:extLst>
      <p:ext uri="{BB962C8B-B14F-4D97-AF65-F5344CB8AC3E}">
        <p14:creationId xmlns:p14="http://schemas.microsoft.com/office/powerpoint/2010/main" val="1576477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General Ecology Terms</a:t>
            </a:r>
            <a:endParaRPr lang="en-US" dirty="0"/>
          </a:p>
        </p:txBody>
      </p:sp>
      <p:sp>
        <p:nvSpPr>
          <p:cNvPr id="3" name="Content Placeholder 2"/>
          <p:cNvSpPr>
            <a:spLocks noGrp="1"/>
          </p:cNvSpPr>
          <p:nvPr>
            <p:ph idx="1"/>
          </p:nvPr>
        </p:nvSpPr>
        <p:spPr/>
        <p:txBody>
          <a:bodyPr>
            <a:normAutofit fontScale="92500" lnSpcReduction="10000"/>
          </a:bodyPr>
          <a:lstStyle/>
          <a:p>
            <a:pPr>
              <a:buAutoNum type="arabicPeriod"/>
            </a:pPr>
            <a:r>
              <a:rPr lang="en-US" dirty="0">
                <a:solidFill>
                  <a:schemeClr val="tx1"/>
                </a:solidFill>
              </a:rPr>
              <a:t>A</a:t>
            </a:r>
            <a:r>
              <a:rPr lang="en-US" dirty="0"/>
              <a:t> </a:t>
            </a:r>
            <a:r>
              <a:rPr lang="en-US" b="1" dirty="0">
                <a:solidFill>
                  <a:srgbClr val="FFA005"/>
                </a:solidFill>
              </a:rPr>
              <a:t>population</a:t>
            </a:r>
            <a:r>
              <a:rPr lang="en-US" dirty="0">
                <a:solidFill>
                  <a:srgbClr val="FFA005"/>
                </a:solidFill>
              </a:rPr>
              <a:t> is a group of individuals of one species living in one area </a:t>
            </a:r>
            <a:r>
              <a:rPr lang="en-US" dirty="0">
                <a:solidFill>
                  <a:schemeClr val="tx1"/>
                </a:solidFill>
              </a:rPr>
              <a:t>who have the ability of interbreeding and interacting with each other.</a:t>
            </a:r>
          </a:p>
          <a:p>
            <a:pPr lvl="1"/>
            <a:r>
              <a:rPr lang="en-US" dirty="0">
                <a:solidFill>
                  <a:schemeClr val="tx1"/>
                </a:solidFill>
              </a:rPr>
              <a:t>Example: P</a:t>
            </a:r>
            <a:r>
              <a:rPr lang="en-US" dirty="0"/>
              <a:t>opulations of humans, populations of black oaks, and populations of the bacteria </a:t>
            </a:r>
            <a:r>
              <a:rPr lang="en-US" i="1" dirty="0"/>
              <a:t>Streptococcus pneumoniae.</a:t>
            </a:r>
            <a:endParaRPr lang="en-US" dirty="0">
              <a:solidFill>
                <a:schemeClr val="tx1"/>
              </a:solidFill>
            </a:endParaRPr>
          </a:p>
          <a:p>
            <a:pPr>
              <a:buAutoNum type="arabicPeriod"/>
            </a:pPr>
            <a:r>
              <a:rPr lang="en-US" dirty="0">
                <a:solidFill>
                  <a:srgbClr val="FFA005"/>
                </a:solidFill>
              </a:rPr>
              <a:t>A </a:t>
            </a:r>
            <a:r>
              <a:rPr lang="en-US" b="1" dirty="0">
                <a:solidFill>
                  <a:srgbClr val="FFA005"/>
                </a:solidFill>
              </a:rPr>
              <a:t>community</a:t>
            </a:r>
            <a:r>
              <a:rPr lang="en-US" dirty="0">
                <a:solidFill>
                  <a:srgbClr val="FFA005"/>
                </a:solidFill>
              </a:rPr>
              <a:t> consists of all the organisms living in one area.</a:t>
            </a:r>
          </a:p>
          <a:p>
            <a:pPr>
              <a:buAutoNum type="arabicPeriod"/>
            </a:pPr>
            <a:r>
              <a:rPr lang="en-US" dirty="0">
                <a:solidFill>
                  <a:schemeClr val="tx1"/>
                </a:solidFill>
              </a:rPr>
              <a:t>An</a:t>
            </a:r>
            <a:r>
              <a:rPr lang="en-US" dirty="0"/>
              <a:t> </a:t>
            </a:r>
            <a:r>
              <a:rPr lang="en-US" dirty="0">
                <a:solidFill>
                  <a:srgbClr val="FFA005"/>
                </a:solidFill>
              </a:rPr>
              <a:t>ecosystem includes all</a:t>
            </a:r>
            <a:r>
              <a:rPr lang="en-US" dirty="0"/>
              <a:t> </a:t>
            </a:r>
            <a:r>
              <a:rPr lang="en-US" dirty="0">
                <a:solidFill>
                  <a:schemeClr val="tx1"/>
                </a:solidFill>
              </a:rPr>
              <a:t>the</a:t>
            </a:r>
            <a:r>
              <a:rPr lang="en-US" dirty="0"/>
              <a:t> </a:t>
            </a:r>
            <a:r>
              <a:rPr lang="en-US" dirty="0">
                <a:solidFill>
                  <a:srgbClr val="FFA005"/>
                </a:solidFill>
              </a:rPr>
              <a:t>organisms in a given area</a:t>
            </a:r>
            <a:r>
              <a:rPr lang="en-US" dirty="0"/>
              <a:t> </a:t>
            </a:r>
            <a:r>
              <a:rPr lang="en-US" dirty="0">
                <a:solidFill>
                  <a:srgbClr val="FFA005"/>
                </a:solidFill>
              </a:rPr>
              <a:t>and</a:t>
            </a:r>
            <a:r>
              <a:rPr lang="en-US" dirty="0"/>
              <a:t> </a:t>
            </a:r>
            <a:r>
              <a:rPr lang="en-US" dirty="0">
                <a:solidFill>
                  <a:schemeClr val="tx1"/>
                </a:solidFill>
              </a:rPr>
              <a:t>the </a:t>
            </a:r>
            <a:r>
              <a:rPr lang="en-US" dirty="0">
                <a:solidFill>
                  <a:srgbClr val="FFA005"/>
                </a:solidFill>
              </a:rPr>
              <a:t>abiotic </a:t>
            </a:r>
            <a:r>
              <a:rPr lang="en-US" dirty="0">
                <a:solidFill>
                  <a:schemeClr val="tx1"/>
                </a:solidFill>
              </a:rPr>
              <a:t>(nonliving)</a:t>
            </a:r>
            <a:r>
              <a:rPr lang="en-US" dirty="0">
                <a:solidFill>
                  <a:schemeClr val="accent1"/>
                </a:solidFill>
              </a:rPr>
              <a:t> </a:t>
            </a:r>
            <a:r>
              <a:rPr lang="en-US" dirty="0">
                <a:solidFill>
                  <a:srgbClr val="FFA005"/>
                </a:solidFill>
              </a:rPr>
              <a:t>factors</a:t>
            </a:r>
            <a:r>
              <a:rPr lang="en-US" dirty="0"/>
              <a:t> </a:t>
            </a:r>
            <a:r>
              <a:rPr lang="en-US" dirty="0">
                <a:solidFill>
                  <a:schemeClr val="tx1"/>
                </a:solidFill>
              </a:rPr>
              <a:t>with which they interact.</a:t>
            </a:r>
          </a:p>
          <a:p>
            <a:pPr>
              <a:buAutoNum type="arabicPeriod"/>
            </a:pPr>
            <a:r>
              <a:rPr lang="en-US" dirty="0">
                <a:solidFill>
                  <a:srgbClr val="FFA005"/>
                </a:solidFill>
              </a:rPr>
              <a:t>Abiotic factors are nonliving </a:t>
            </a:r>
            <a:r>
              <a:rPr lang="en-US" dirty="0">
                <a:solidFill>
                  <a:schemeClr val="tx1"/>
                </a:solidFill>
              </a:rPr>
              <a:t>and include temperature, water, sunlight, wind, rocks, and soil.</a:t>
            </a:r>
          </a:p>
          <a:p>
            <a:pPr>
              <a:buAutoNum type="arabicPeriod"/>
            </a:pPr>
            <a:r>
              <a:rPr lang="en-US" dirty="0">
                <a:solidFill>
                  <a:schemeClr val="tx1"/>
                </a:solidFill>
              </a:rPr>
              <a:t>The </a:t>
            </a:r>
            <a:r>
              <a:rPr lang="en-US" dirty="0">
                <a:solidFill>
                  <a:srgbClr val="FFA005"/>
                </a:solidFill>
              </a:rPr>
              <a:t>habitat of an organism is</a:t>
            </a:r>
            <a:r>
              <a:rPr lang="en-US" dirty="0">
                <a:solidFill>
                  <a:schemeClr val="tx1"/>
                </a:solidFill>
              </a:rPr>
              <a:t> the type of place </a:t>
            </a:r>
            <a:r>
              <a:rPr lang="en-US" dirty="0">
                <a:solidFill>
                  <a:srgbClr val="FFA005"/>
                </a:solidFill>
              </a:rPr>
              <a:t>where it usually lives</a:t>
            </a:r>
            <a:r>
              <a:rPr lang="en-US" dirty="0">
                <a:solidFill>
                  <a:schemeClr val="tx1"/>
                </a:solidFill>
              </a:rPr>
              <a:t>. A description of the habitat may include other organisms that live there (often the dominant vegetation) as well as the physical and chemical characteristics of the environment (such as temperature, soil quality, or water salinity).</a:t>
            </a:r>
          </a:p>
          <a:p>
            <a:endParaRPr lang="en-US" dirty="0"/>
          </a:p>
          <a:p>
            <a:endParaRPr lang="en-US" dirty="0"/>
          </a:p>
        </p:txBody>
      </p:sp>
    </p:spTree>
    <p:extLst>
      <p:ext uri="{BB962C8B-B14F-4D97-AF65-F5344CB8AC3E}">
        <p14:creationId xmlns:p14="http://schemas.microsoft.com/office/powerpoint/2010/main" val="2681400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677334" y="1601585"/>
            <a:ext cx="8596668" cy="4439777"/>
          </a:xfrm>
        </p:spPr>
        <p:txBody>
          <a:bodyPr>
            <a:normAutofit/>
          </a:bodyPr>
          <a:lstStyle/>
          <a:p>
            <a:pPr marL="0" indent="0">
              <a:buNone/>
            </a:pPr>
            <a:r>
              <a:rPr lang="en-US" b="1" dirty="0">
                <a:solidFill>
                  <a:schemeClr val="accent1"/>
                </a:solidFill>
              </a:rPr>
              <a:t>Campbell Biology / Edition 11 </a:t>
            </a:r>
            <a:r>
              <a:rPr lang="en-US" dirty="0">
                <a:solidFill>
                  <a:schemeClr val="accent1"/>
                </a:solidFill>
              </a:rPr>
              <a:t>by </a:t>
            </a:r>
            <a:r>
              <a:rPr lang="en-US" dirty="0">
                <a:solidFill>
                  <a:schemeClr val="accent1"/>
                </a:solidFill>
                <a:hlinkClick r:id="rId3"/>
              </a:rPr>
              <a:t>Lisa A. </a:t>
            </a:r>
            <a:r>
              <a:rPr lang="en-US" dirty="0" err="1">
                <a:solidFill>
                  <a:schemeClr val="accent1"/>
                </a:solidFill>
                <a:hlinkClick r:id="rId3"/>
              </a:rPr>
              <a:t>Urry</a:t>
            </a:r>
            <a:r>
              <a:rPr lang="en-US" dirty="0">
                <a:solidFill>
                  <a:schemeClr val="accent1"/>
                </a:solidFill>
              </a:rPr>
              <a:t>, </a:t>
            </a:r>
            <a:r>
              <a:rPr lang="en-US" dirty="0">
                <a:solidFill>
                  <a:schemeClr val="accent1"/>
                </a:solidFill>
                <a:hlinkClick r:id="rId4"/>
              </a:rPr>
              <a:t>Michael L. Cain</a:t>
            </a:r>
            <a:r>
              <a:rPr lang="en-US" dirty="0">
                <a:solidFill>
                  <a:schemeClr val="accent1"/>
                </a:solidFill>
              </a:rPr>
              <a:t>, </a:t>
            </a:r>
            <a:r>
              <a:rPr lang="en-US" dirty="0">
                <a:solidFill>
                  <a:schemeClr val="accent1"/>
                </a:solidFill>
                <a:hlinkClick r:id="rId5"/>
              </a:rPr>
              <a:t>Steven A. Wasserman</a:t>
            </a:r>
            <a:r>
              <a:rPr lang="en-US" dirty="0">
                <a:solidFill>
                  <a:schemeClr val="accent1"/>
                </a:solidFill>
              </a:rPr>
              <a:t>, </a:t>
            </a:r>
            <a:r>
              <a:rPr lang="en-US" dirty="0">
                <a:solidFill>
                  <a:schemeClr val="accent1"/>
                </a:solidFill>
                <a:hlinkClick r:id="rId6"/>
              </a:rPr>
              <a:t>Peter V. </a:t>
            </a:r>
            <a:r>
              <a:rPr lang="en-US" dirty="0" err="1">
                <a:solidFill>
                  <a:schemeClr val="accent1"/>
                </a:solidFill>
                <a:hlinkClick r:id="rId6"/>
              </a:rPr>
              <a:t>Minorsky</a:t>
            </a:r>
            <a:r>
              <a:rPr lang="en-US" dirty="0">
                <a:solidFill>
                  <a:schemeClr val="accent1"/>
                </a:solidFill>
              </a:rPr>
              <a:t>, </a:t>
            </a:r>
            <a:r>
              <a:rPr lang="en-US" dirty="0">
                <a:solidFill>
                  <a:schemeClr val="accent1"/>
                </a:solidFill>
                <a:hlinkClick r:id="rId7"/>
              </a:rPr>
              <a:t>Jane B. Reece</a:t>
            </a:r>
            <a:endParaRPr lang="en-US" dirty="0">
              <a:solidFill>
                <a:schemeClr val="accent1"/>
              </a:solidFill>
            </a:endParaRPr>
          </a:p>
          <a:p>
            <a:pPr marL="0" indent="0">
              <a:buNone/>
            </a:pPr>
            <a:r>
              <a:rPr lang="en-US" b="1" dirty="0">
                <a:solidFill>
                  <a:schemeClr val="accent1"/>
                </a:solidFill>
              </a:rPr>
              <a:t>Campbell Biology / Edition 9 </a:t>
            </a:r>
            <a:r>
              <a:rPr lang="en-US" dirty="0">
                <a:solidFill>
                  <a:schemeClr val="accent1"/>
                </a:solidFill>
              </a:rPr>
              <a:t>by </a:t>
            </a:r>
            <a:r>
              <a:rPr lang="en-US" dirty="0">
                <a:solidFill>
                  <a:schemeClr val="accent1"/>
                </a:solidFill>
                <a:hlinkClick r:id="rId3"/>
              </a:rPr>
              <a:t>Lisa A. </a:t>
            </a:r>
            <a:r>
              <a:rPr lang="en-US" dirty="0" err="1">
                <a:solidFill>
                  <a:schemeClr val="accent1"/>
                </a:solidFill>
                <a:hlinkClick r:id="rId3"/>
              </a:rPr>
              <a:t>Urry</a:t>
            </a:r>
            <a:r>
              <a:rPr lang="en-US" dirty="0">
                <a:solidFill>
                  <a:schemeClr val="accent1"/>
                </a:solidFill>
              </a:rPr>
              <a:t>, </a:t>
            </a:r>
            <a:r>
              <a:rPr lang="en-US" dirty="0">
                <a:solidFill>
                  <a:schemeClr val="accent1"/>
                </a:solidFill>
                <a:hlinkClick r:id="rId4"/>
              </a:rPr>
              <a:t>Michael L. Cain</a:t>
            </a:r>
            <a:r>
              <a:rPr lang="en-US" dirty="0">
                <a:solidFill>
                  <a:schemeClr val="accent1"/>
                </a:solidFill>
              </a:rPr>
              <a:t>, </a:t>
            </a:r>
            <a:r>
              <a:rPr lang="en-US" dirty="0">
                <a:solidFill>
                  <a:schemeClr val="accent1"/>
                </a:solidFill>
                <a:hlinkClick r:id="rId5"/>
              </a:rPr>
              <a:t>Steven A. Wasserman</a:t>
            </a:r>
            <a:r>
              <a:rPr lang="en-US" dirty="0">
                <a:solidFill>
                  <a:schemeClr val="accent1"/>
                </a:solidFill>
              </a:rPr>
              <a:t>, </a:t>
            </a:r>
            <a:r>
              <a:rPr lang="en-US" dirty="0">
                <a:solidFill>
                  <a:schemeClr val="accent1"/>
                </a:solidFill>
                <a:hlinkClick r:id="rId6"/>
              </a:rPr>
              <a:t>Peter V. </a:t>
            </a:r>
            <a:r>
              <a:rPr lang="en-US" dirty="0" err="1">
                <a:solidFill>
                  <a:schemeClr val="accent1"/>
                </a:solidFill>
                <a:hlinkClick r:id="rId6"/>
              </a:rPr>
              <a:t>Minorsky</a:t>
            </a:r>
            <a:r>
              <a:rPr lang="en-US" dirty="0">
                <a:solidFill>
                  <a:schemeClr val="accent1"/>
                </a:solidFill>
              </a:rPr>
              <a:t>, </a:t>
            </a:r>
            <a:r>
              <a:rPr lang="en-US" dirty="0">
                <a:solidFill>
                  <a:schemeClr val="accent1"/>
                </a:solidFill>
                <a:hlinkClick r:id="rId7"/>
              </a:rPr>
              <a:t>Jane B. Reece</a:t>
            </a:r>
            <a:endParaRPr lang="en-US" dirty="0">
              <a:solidFill>
                <a:schemeClr val="accent1"/>
              </a:solidFill>
            </a:endParaRPr>
          </a:p>
          <a:p>
            <a:pPr marL="0" indent="0">
              <a:buNone/>
            </a:pPr>
            <a:r>
              <a:rPr lang="en-US" b="1" dirty="0">
                <a:solidFill>
                  <a:schemeClr val="accent1"/>
                </a:solidFill>
              </a:rPr>
              <a:t>Barron's AP Biology, 5th Edition </a:t>
            </a:r>
            <a:r>
              <a:rPr lang="en-US" dirty="0">
                <a:solidFill>
                  <a:schemeClr val="accent1"/>
                </a:solidFill>
              </a:rPr>
              <a:t>by </a:t>
            </a:r>
            <a:r>
              <a:rPr lang="en-US" dirty="0">
                <a:solidFill>
                  <a:schemeClr val="accent1"/>
                </a:solidFill>
                <a:hlinkClick r:id="rId8"/>
              </a:rPr>
              <a:t>Deborah T. Goldberg M.S.</a:t>
            </a:r>
            <a:endParaRPr lang="en-US" dirty="0">
              <a:solidFill>
                <a:schemeClr val="accent1"/>
              </a:solidFill>
            </a:endParaRPr>
          </a:p>
          <a:p>
            <a:pPr marL="0" indent="0">
              <a:buNone/>
            </a:pPr>
            <a:r>
              <a:rPr lang="en-US" b="1" dirty="0">
                <a:solidFill>
                  <a:schemeClr val="accent1"/>
                </a:solidFill>
              </a:rPr>
              <a:t>CliffsNotes AP Biology, Third Edition </a:t>
            </a:r>
            <a:r>
              <a:rPr lang="en-US" dirty="0">
                <a:solidFill>
                  <a:schemeClr val="accent1"/>
                </a:solidFill>
              </a:rPr>
              <a:t>by </a:t>
            </a:r>
            <a:r>
              <a:rPr lang="en-US" dirty="0">
                <a:solidFill>
                  <a:schemeClr val="accent1"/>
                </a:solidFill>
                <a:hlinkClick r:id="rId9"/>
              </a:rPr>
              <a:t>Phillip E. Pack</a:t>
            </a:r>
            <a:endParaRPr lang="en-US" dirty="0">
              <a:solidFill>
                <a:schemeClr val="accent1"/>
              </a:solidFill>
              <a:hlinkClick r:id="rId10"/>
            </a:endParaRPr>
          </a:p>
          <a:p>
            <a:pPr marL="0" indent="0">
              <a:buNone/>
            </a:pPr>
            <a:r>
              <a:rPr lang="en-US" dirty="0">
                <a:solidFill>
                  <a:schemeClr val="accent1"/>
                </a:solidFill>
                <a:hlinkClick r:id="rId10"/>
              </a:rPr>
              <a:t>http://www.uky.edu/Classes/ENT/530/Lecture_Notes/feb11/feb11_files/frame.htm</a:t>
            </a:r>
            <a:endParaRPr lang="en-US" dirty="0">
              <a:solidFill>
                <a:schemeClr val="accent1"/>
              </a:solidFill>
            </a:endParaRPr>
          </a:p>
          <a:p>
            <a:pPr marL="0" indent="0">
              <a:buNone/>
            </a:pPr>
            <a:r>
              <a:rPr lang="en-US" dirty="0">
                <a:solidFill>
                  <a:schemeClr val="accent1"/>
                </a:solidFill>
                <a:hlinkClick r:id="rId11"/>
              </a:rPr>
              <a:t>http://ocean.si.edu/ocean-news/5-invasive-species-you-should-know</a:t>
            </a:r>
            <a:endParaRPr lang="en-US" dirty="0">
              <a:solidFill>
                <a:schemeClr val="accent1"/>
              </a:solidFill>
            </a:endParaRPr>
          </a:p>
          <a:p>
            <a:pPr marL="0" indent="0">
              <a:buNone/>
            </a:pPr>
            <a:r>
              <a:rPr lang="en-US" u="sng" dirty="0">
                <a:hlinkClick r:id="rId12"/>
              </a:rPr>
              <a:t>http://news.ucsc.edu/2012/09/sea-otters-kelp.html</a:t>
            </a:r>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269590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52" y="349135"/>
            <a:ext cx="8596668" cy="1320800"/>
          </a:xfrm>
        </p:spPr>
        <p:txBody>
          <a:bodyPr/>
          <a:lstStyle/>
          <a:p>
            <a:pPr algn="ctr"/>
            <a:r>
              <a:rPr lang="en-US" dirty="0"/>
              <a:t>          54.1: </a:t>
            </a:r>
            <a:br>
              <a:rPr lang="en-US" dirty="0"/>
            </a:br>
            <a:r>
              <a:rPr lang="en-US" dirty="0">
                <a:solidFill>
                  <a:srgbClr val="FFA005"/>
                </a:solidFill>
              </a:rPr>
              <a:t>Community Interactions and Effects</a:t>
            </a:r>
          </a:p>
        </p:txBody>
      </p:sp>
      <p:sp>
        <p:nvSpPr>
          <p:cNvPr id="3" name="Content Placeholder 2"/>
          <p:cNvSpPr>
            <a:spLocks noGrp="1"/>
          </p:cNvSpPr>
          <p:nvPr>
            <p:ph idx="1"/>
          </p:nvPr>
        </p:nvSpPr>
        <p:spPr>
          <a:xfrm>
            <a:off x="677334" y="1734589"/>
            <a:ext cx="8596668" cy="5414356"/>
          </a:xfrm>
        </p:spPr>
        <p:txBody>
          <a:bodyPr>
            <a:normAutofit/>
          </a:bodyPr>
          <a:lstStyle/>
          <a:p>
            <a:r>
              <a:rPr lang="en-US" b="1" dirty="0">
                <a:solidFill>
                  <a:srgbClr val="FFA005"/>
                </a:solidFill>
              </a:rPr>
              <a:t>Interspecific interactions</a:t>
            </a:r>
            <a:r>
              <a:rPr lang="en-US" dirty="0">
                <a:solidFill>
                  <a:srgbClr val="FFA005"/>
                </a:solidFill>
              </a:rPr>
              <a:t> - Interactions of individuals in one species with individuals of another.</a:t>
            </a:r>
            <a:endParaRPr lang="en-US" dirty="0"/>
          </a:p>
          <a:p>
            <a:pPr lvl="2" fontAlgn="base"/>
            <a:r>
              <a:rPr lang="en-US" dirty="0">
                <a:solidFill>
                  <a:srgbClr val="FFA005"/>
                </a:solidFill>
              </a:rPr>
              <a:t>Types</a:t>
            </a:r>
            <a:r>
              <a:rPr lang="en-US" dirty="0"/>
              <a:t> </a:t>
            </a:r>
            <a:r>
              <a:rPr lang="en-US" dirty="0">
                <a:solidFill>
                  <a:schemeClr val="tx1"/>
                </a:solidFill>
              </a:rPr>
              <a:t>of interactions: </a:t>
            </a:r>
            <a:r>
              <a:rPr lang="en-US" dirty="0">
                <a:solidFill>
                  <a:srgbClr val="FFA005"/>
                </a:solidFill>
              </a:rPr>
              <a:t>Competition, predation, herbivory, symbiosis </a:t>
            </a:r>
            <a:r>
              <a:rPr lang="en-US" dirty="0">
                <a:solidFill>
                  <a:schemeClr val="tx1"/>
                </a:solidFill>
              </a:rPr>
              <a:t>(including parasitism, mutualism, and commensalism), and</a:t>
            </a:r>
            <a:r>
              <a:rPr lang="en-US" dirty="0">
                <a:solidFill>
                  <a:schemeClr val="accent1"/>
                </a:solidFill>
              </a:rPr>
              <a:t> </a:t>
            </a:r>
            <a:r>
              <a:rPr lang="en-US" dirty="0">
                <a:solidFill>
                  <a:srgbClr val="FFA005"/>
                </a:solidFill>
              </a:rPr>
              <a:t>facilitation</a:t>
            </a:r>
            <a:r>
              <a:rPr lang="en-US" dirty="0"/>
              <a:t>.</a:t>
            </a:r>
          </a:p>
          <a:p>
            <a:pPr fontAlgn="base"/>
            <a:r>
              <a:rPr lang="en-US" dirty="0">
                <a:solidFill>
                  <a:schemeClr val="tx1"/>
                </a:solidFill>
              </a:rPr>
              <a:t>A</a:t>
            </a:r>
            <a:r>
              <a:rPr lang="en-US" dirty="0">
                <a:solidFill>
                  <a:srgbClr val="FFA005"/>
                </a:solidFill>
              </a:rPr>
              <a:t> </a:t>
            </a:r>
            <a:r>
              <a:rPr lang="en-US" sz="3200" dirty="0">
                <a:solidFill>
                  <a:srgbClr val="FFA005"/>
                </a:solidFill>
              </a:rPr>
              <a:t>+</a:t>
            </a:r>
            <a:r>
              <a:rPr lang="en-US" dirty="0"/>
              <a:t> </a:t>
            </a:r>
            <a:r>
              <a:rPr lang="en-US" dirty="0">
                <a:solidFill>
                  <a:schemeClr val="tx1"/>
                </a:solidFill>
              </a:rPr>
              <a:t>symbol indicates </a:t>
            </a:r>
            <a:r>
              <a:rPr lang="en-US" dirty="0">
                <a:solidFill>
                  <a:srgbClr val="FFA005"/>
                </a:solidFill>
              </a:rPr>
              <a:t>positive effect</a:t>
            </a:r>
            <a:r>
              <a:rPr lang="en-US" dirty="0"/>
              <a:t>, </a:t>
            </a:r>
            <a:r>
              <a:rPr lang="en-US" sz="3200" dirty="0">
                <a:solidFill>
                  <a:srgbClr val="FFA005"/>
                </a:solidFill>
              </a:rPr>
              <a:t>-</a:t>
            </a:r>
            <a:r>
              <a:rPr lang="en-US" dirty="0"/>
              <a:t> </a:t>
            </a:r>
            <a:r>
              <a:rPr lang="en-US" dirty="0">
                <a:solidFill>
                  <a:schemeClr val="tx1"/>
                </a:solidFill>
              </a:rPr>
              <a:t>symbol indicates </a:t>
            </a:r>
            <a:r>
              <a:rPr lang="en-US" dirty="0">
                <a:solidFill>
                  <a:srgbClr val="FFA005"/>
                </a:solidFill>
              </a:rPr>
              <a:t>negative effect</a:t>
            </a:r>
            <a:r>
              <a:rPr lang="en-US" dirty="0"/>
              <a:t>, </a:t>
            </a:r>
            <a:r>
              <a:rPr lang="en-US" dirty="0">
                <a:solidFill>
                  <a:srgbClr val="FFA005"/>
                </a:solidFill>
              </a:rPr>
              <a:t>0</a:t>
            </a:r>
            <a:r>
              <a:rPr lang="en-US" dirty="0"/>
              <a:t> </a:t>
            </a:r>
            <a:r>
              <a:rPr lang="en-US" dirty="0">
                <a:solidFill>
                  <a:schemeClr val="tx1"/>
                </a:solidFill>
              </a:rPr>
              <a:t>indicates </a:t>
            </a:r>
            <a:r>
              <a:rPr lang="en-US" dirty="0">
                <a:solidFill>
                  <a:srgbClr val="FFA005"/>
                </a:solidFill>
              </a:rPr>
              <a:t>no effect</a:t>
            </a:r>
            <a:r>
              <a:rPr lang="en-US" dirty="0"/>
              <a:t>.</a:t>
            </a:r>
          </a:p>
          <a:p>
            <a:pPr lvl="1" fontAlgn="base"/>
            <a:r>
              <a:rPr lang="en-US" dirty="0">
                <a:solidFill>
                  <a:schemeClr val="tx1"/>
                </a:solidFill>
              </a:rPr>
              <a:t>+/- means positive effect for one party results in a negative for the other.</a:t>
            </a:r>
          </a:p>
          <a:p>
            <a:pPr lvl="1" fontAlgn="base"/>
            <a:r>
              <a:rPr lang="en-US" dirty="0">
                <a:solidFill>
                  <a:schemeClr val="tx1"/>
                </a:solidFill>
              </a:rPr>
              <a:t>+/+ means both parties benefits.</a:t>
            </a:r>
          </a:p>
          <a:p>
            <a:pPr lvl="1" fontAlgn="base"/>
            <a:r>
              <a:rPr lang="en-US" dirty="0">
                <a:solidFill>
                  <a:schemeClr val="tx1"/>
                </a:solidFill>
              </a:rPr>
              <a:t>0s are rare in the real world, as individuals of species usually have some sort of effect, no matter how small.</a:t>
            </a:r>
          </a:p>
          <a:p>
            <a:pPr fontAlgn="base"/>
            <a:r>
              <a:rPr lang="en-US" dirty="0">
                <a:solidFill>
                  <a:schemeClr val="tx1"/>
                </a:solidFill>
              </a:rPr>
              <a:t>Studies have historically focused on interactions resulting in negative effects for at least one of the two individuals in a species, but now, positive (facilitative/commensalism/mutualism) interactions are what we’re focusing on in modern times.</a:t>
            </a:r>
          </a:p>
          <a:p>
            <a:pPr lvl="1"/>
            <a:endParaRPr lang="en-US" dirty="0">
              <a:solidFill>
                <a:srgbClr val="FFA005"/>
              </a:solidFill>
            </a:endParaRPr>
          </a:p>
        </p:txBody>
      </p:sp>
    </p:spTree>
    <p:extLst>
      <p:ext uri="{BB962C8B-B14F-4D97-AF65-F5344CB8AC3E}">
        <p14:creationId xmlns:p14="http://schemas.microsoft.com/office/powerpoint/2010/main" val="136750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53604" cy="1320800"/>
          </a:xfrm>
        </p:spPr>
        <p:txBody>
          <a:bodyPr/>
          <a:lstStyle/>
          <a:p>
            <a:r>
              <a:rPr lang="en-US" dirty="0">
                <a:solidFill>
                  <a:srgbClr val="FFA005"/>
                </a:solidFill>
              </a:rPr>
              <a:t>Community Interactions - Competition</a:t>
            </a:r>
            <a:endParaRPr lang="en-US" dirty="0"/>
          </a:p>
        </p:txBody>
      </p:sp>
      <p:sp>
        <p:nvSpPr>
          <p:cNvPr id="3" name="Content Placeholder 2"/>
          <p:cNvSpPr>
            <a:spLocks noGrp="1"/>
          </p:cNvSpPr>
          <p:nvPr>
            <p:ph idx="1"/>
          </p:nvPr>
        </p:nvSpPr>
        <p:spPr/>
        <p:txBody>
          <a:bodyPr/>
          <a:lstStyle/>
          <a:p>
            <a:r>
              <a:rPr lang="en-US" b="1" dirty="0">
                <a:solidFill>
                  <a:srgbClr val="FFA005"/>
                </a:solidFill>
              </a:rPr>
              <a:t>Interspecific Competition</a:t>
            </a:r>
            <a:r>
              <a:rPr lang="en-US" dirty="0">
                <a:solidFill>
                  <a:srgbClr val="FFA005"/>
                </a:solidFill>
              </a:rPr>
              <a:t> </a:t>
            </a:r>
            <a:r>
              <a:rPr lang="en-US" dirty="0">
                <a:solidFill>
                  <a:schemeClr val="tx1"/>
                </a:solidFill>
              </a:rPr>
              <a:t>-</a:t>
            </a:r>
            <a:r>
              <a:rPr lang="en-US" dirty="0"/>
              <a:t> </a:t>
            </a:r>
            <a:r>
              <a:rPr lang="en-US" b="1" dirty="0">
                <a:solidFill>
                  <a:srgbClr val="FFA005"/>
                </a:solidFill>
              </a:rPr>
              <a:t>-/- </a:t>
            </a:r>
            <a:r>
              <a:rPr lang="en-US" dirty="0">
                <a:solidFill>
                  <a:schemeClr val="tx1"/>
                </a:solidFill>
              </a:rPr>
              <a:t>interaction where </a:t>
            </a:r>
            <a:r>
              <a:rPr lang="en-US" dirty="0">
                <a:solidFill>
                  <a:srgbClr val="FFA005"/>
                </a:solidFill>
              </a:rPr>
              <a:t>both parties compete for non-abundant resources</a:t>
            </a:r>
            <a:r>
              <a:rPr lang="en-US" dirty="0"/>
              <a:t> </a:t>
            </a:r>
            <a:r>
              <a:rPr lang="en-US" dirty="0">
                <a:solidFill>
                  <a:schemeClr val="tx1"/>
                </a:solidFill>
              </a:rPr>
              <a:t>that both need to survive. They </a:t>
            </a:r>
            <a:r>
              <a:rPr lang="en-US" dirty="0">
                <a:solidFill>
                  <a:srgbClr val="FFA005"/>
                </a:solidFill>
              </a:rPr>
              <a:t>can’t coexist if</a:t>
            </a:r>
            <a:r>
              <a:rPr lang="en-US" dirty="0"/>
              <a:t> </a:t>
            </a:r>
            <a:r>
              <a:rPr lang="en-US" dirty="0">
                <a:solidFill>
                  <a:schemeClr val="tx1"/>
                </a:solidFill>
              </a:rPr>
              <a:t>their</a:t>
            </a:r>
            <a:r>
              <a:rPr lang="en-US" dirty="0"/>
              <a:t> </a:t>
            </a:r>
            <a:r>
              <a:rPr lang="en-US" dirty="0">
                <a:solidFill>
                  <a:srgbClr val="FFA005"/>
                </a:solidFill>
              </a:rPr>
              <a:t>niche </a:t>
            </a:r>
            <a:r>
              <a:rPr lang="en-US" dirty="0">
                <a:solidFill>
                  <a:schemeClr val="tx1"/>
                </a:solidFill>
              </a:rPr>
              <a:t>(role) </a:t>
            </a:r>
            <a:r>
              <a:rPr lang="en-US" dirty="0">
                <a:solidFill>
                  <a:srgbClr val="FFA005"/>
                </a:solidFill>
              </a:rPr>
              <a:t>is identical.</a:t>
            </a:r>
          </a:p>
          <a:p>
            <a:pPr lvl="1"/>
            <a:r>
              <a:rPr lang="en-US" dirty="0">
                <a:solidFill>
                  <a:schemeClr val="tx1"/>
                </a:solidFill>
              </a:rPr>
              <a:t>Example: Weed and garden plants need soil nutrients.</a:t>
            </a:r>
          </a:p>
          <a:p>
            <a:pPr lvl="1" fontAlgn="base"/>
            <a:r>
              <a:rPr lang="en-US" dirty="0">
                <a:solidFill>
                  <a:schemeClr val="tx1"/>
                </a:solidFill>
              </a:rPr>
              <a:t>Very abundant resources such as oxygen don’t count as part of interspecific competition.</a:t>
            </a:r>
          </a:p>
          <a:p>
            <a:pPr fontAlgn="base"/>
            <a:r>
              <a:rPr lang="en-US" b="1" dirty="0">
                <a:solidFill>
                  <a:srgbClr val="FFA005"/>
                </a:solidFill>
              </a:rPr>
              <a:t>Competitive Exclusion </a:t>
            </a:r>
            <a:r>
              <a:rPr lang="en-US" b="1" dirty="0">
                <a:solidFill>
                  <a:schemeClr val="tx1"/>
                </a:solidFill>
              </a:rPr>
              <a:t>/ Gause’s Principle</a:t>
            </a:r>
            <a:r>
              <a:rPr lang="en-US" dirty="0">
                <a:solidFill>
                  <a:srgbClr val="FFA005"/>
                </a:solidFill>
              </a:rPr>
              <a:t> </a:t>
            </a:r>
            <a:r>
              <a:rPr lang="en-US" dirty="0">
                <a:solidFill>
                  <a:schemeClr val="tx1"/>
                </a:solidFill>
              </a:rPr>
              <a:t>- When interspecific competition occurs, </a:t>
            </a:r>
            <a:r>
              <a:rPr lang="en-US" dirty="0">
                <a:solidFill>
                  <a:srgbClr val="FFA005"/>
                </a:solidFill>
              </a:rPr>
              <a:t>one of two parties will die out because one of them is superior in attaining and utilizing resources.</a:t>
            </a:r>
          </a:p>
        </p:txBody>
      </p:sp>
    </p:spTree>
    <p:extLst>
      <p:ext uri="{BB962C8B-B14F-4D97-AF65-F5344CB8AC3E}">
        <p14:creationId xmlns:p14="http://schemas.microsoft.com/office/powerpoint/2010/main" val="391506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solidFill>
                  <a:srgbClr val="FFA005"/>
                </a:solidFill>
              </a:rPr>
              <a:t>Niche and Natural Selection</a:t>
            </a:r>
          </a:p>
        </p:txBody>
      </p:sp>
      <p:sp>
        <p:nvSpPr>
          <p:cNvPr id="3" name="Content Placeholder 2"/>
          <p:cNvSpPr>
            <a:spLocks noGrp="1"/>
          </p:cNvSpPr>
          <p:nvPr>
            <p:ph idx="1"/>
          </p:nvPr>
        </p:nvSpPr>
        <p:spPr bwMode="black">
          <a:xfrm>
            <a:off x="572039" y="1270000"/>
            <a:ext cx="8596668" cy="5380182"/>
          </a:xfrm>
        </p:spPr>
        <p:txBody>
          <a:bodyPr>
            <a:normAutofit/>
          </a:bodyPr>
          <a:lstStyle/>
          <a:p>
            <a:pPr fontAlgn="base"/>
            <a:r>
              <a:rPr lang="en-US" b="1" dirty="0">
                <a:solidFill>
                  <a:srgbClr val="FFA005"/>
                </a:solidFill>
              </a:rPr>
              <a:t>Ecological Niche </a:t>
            </a:r>
            <a:r>
              <a:rPr lang="en-US" b="1" dirty="0"/>
              <a:t>- </a:t>
            </a:r>
            <a:r>
              <a:rPr lang="en-US" dirty="0">
                <a:solidFill>
                  <a:srgbClr val="FFA005"/>
                </a:solidFill>
              </a:rPr>
              <a:t>How a species uses their environment </a:t>
            </a:r>
            <a:r>
              <a:rPr lang="en-US" dirty="0">
                <a:solidFill>
                  <a:schemeClr val="accent1"/>
                </a:solidFill>
              </a:rPr>
              <a:t>(</a:t>
            </a:r>
            <a:r>
              <a:rPr lang="en-US" dirty="0">
                <a:solidFill>
                  <a:schemeClr val="tx1"/>
                </a:solidFill>
              </a:rPr>
              <a:t>abiotic and biotic factors). Basically, their role in the environment.</a:t>
            </a:r>
          </a:p>
          <a:p>
            <a:pPr lvl="1" fontAlgn="base"/>
            <a:r>
              <a:rPr lang="en-US" dirty="0">
                <a:solidFill>
                  <a:schemeClr val="tx1"/>
                </a:solidFill>
              </a:rPr>
              <a:t>If two species occupies a certain niche, they cannot coexist.</a:t>
            </a:r>
          </a:p>
          <a:p>
            <a:pPr lvl="1" fontAlgn="base"/>
            <a:r>
              <a:rPr lang="en-US" sz="1800" i="1" dirty="0">
                <a:solidFill>
                  <a:srgbClr val="FFA005"/>
                </a:solidFill>
              </a:rPr>
              <a:t>Fundamental Niche</a:t>
            </a:r>
            <a:r>
              <a:rPr lang="en-US" sz="1800" dirty="0">
                <a:solidFill>
                  <a:srgbClr val="FFA005"/>
                </a:solidFill>
              </a:rPr>
              <a:t> </a:t>
            </a:r>
            <a:r>
              <a:rPr lang="en-US" sz="1800" dirty="0">
                <a:solidFill>
                  <a:schemeClr val="accent1"/>
                </a:solidFill>
              </a:rPr>
              <a:t>- </a:t>
            </a:r>
            <a:r>
              <a:rPr lang="en-US" sz="1800" dirty="0">
                <a:solidFill>
                  <a:schemeClr val="tx1"/>
                </a:solidFill>
              </a:rPr>
              <a:t>The</a:t>
            </a:r>
            <a:r>
              <a:rPr lang="en-US" sz="1800" dirty="0">
                <a:solidFill>
                  <a:schemeClr val="accent1"/>
                </a:solidFill>
              </a:rPr>
              <a:t> </a:t>
            </a:r>
            <a:r>
              <a:rPr lang="en-US" sz="1800" dirty="0">
                <a:solidFill>
                  <a:srgbClr val="FFA005"/>
                </a:solidFill>
              </a:rPr>
              <a:t>potential for a species role </a:t>
            </a:r>
            <a:r>
              <a:rPr lang="en-US" sz="1800" dirty="0">
                <a:solidFill>
                  <a:schemeClr val="tx1"/>
                </a:solidFill>
              </a:rPr>
              <a:t>in their environment</a:t>
            </a:r>
          </a:p>
          <a:p>
            <a:pPr lvl="1" fontAlgn="base"/>
            <a:r>
              <a:rPr lang="en-US" sz="1800" i="1" dirty="0">
                <a:solidFill>
                  <a:srgbClr val="FFA005"/>
                </a:solidFill>
              </a:rPr>
              <a:t>Realized Niche</a:t>
            </a:r>
            <a:r>
              <a:rPr lang="en-US" sz="1800" dirty="0"/>
              <a:t> - </a:t>
            </a:r>
            <a:r>
              <a:rPr lang="en-US" sz="1800" dirty="0">
                <a:solidFill>
                  <a:srgbClr val="FFA005"/>
                </a:solidFill>
              </a:rPr>
              <a:t>What they actually do out of their fundamental niche.</a:t>
            </a:r>
          </a:p>
          <a:p>
            <a:pPr lvl="1" fontAlgn="base"/>
            <a:r>
              <a:rPr lang="en-US" sz="1800" dirty="0">
                <a:solidFill>
                  <a:schemeClr val="tx1"/>
                </a:solidFill>
              </a:rPr>
              <a:t>Fundamental Niches can be tested for in a noncompetitive environment, with realized niches then be tested for in a competitive environment.</a:t>
            </a:r>
          </a:p>
          <a:p>
            <a:pPr fontAlgn="base"/>
            <a:r>
              <a:rPr lang="en-US" b="1" dirty="0">
                <a:solidFill>
                  <a:srgbClr val="FFA005"/>
                </a:solidFill>
              </a:rPr>
              <a:t>Resource Partitioning </a:t>
            </a:r>
            <a:r>
              <a:rPr lang="en-US" b="1" dirty="0"/>
              <a:t>- </a:t>
            </a:r>
            <a:r>
              <a:rPr lang="en-US" dirty="0">
                <a:solidFill>
                  <a:srgbClr val="FFA005"/>
                </a:solidFill>
              </a:rPr>
              <a:t>Two species who didn’t coexist before can coexist if they evolve and differentiate their niches</a:t>
            </a:r>
            <a:r>
              <a:rPr lang="en-US" dirty="0"/>
              <a:t> </a:t>
            </a:r>
            <a:r>
              <a:rPr lang="en-US" dirty="0">
                <a:solidFill>
                  <a:schemeClr val="tx1"/>
                </a:solidFill>
              </a:rPr>
              <a:t>(roles).</a:t>
            </a:r>
            <a:endParaRPr lang="en-US" b="1" dirty="0">
              <a:solidFill>
                <a:schemeClr val="tx1"/>
              </a:solidFill>
            </a:endParaRPr>
          </a:p>
          <a:p>
            <a:pPr lvl="2" fontAlgn="base"/>
            <a:r>
              <a:rPr lang="en-US" sz="1600" dirty="0">
                <a:solidFill>
                  <a:schemeClr val="tx1"/>
                </a:solidFill>
              </a:rPr>
              <a:t>Indirect evidence that interspecific competition existed before.</a:t>
            </a:r>
          </a:p>
          <a:p>
            <a:pPr lvl="2" fontAlgn="base"/>
            <a:r>
              <a:rPr lang="en-US" sz="1600" dirty="0">
                <a:solidFill>
                  <a:srgbClr val="FFA005"/>
                </a:solidFill>
              </a:rPr>
              <a:t>Differentiation of niches doesn’t need to mean different resources</a:t>
            </a:r>
            <a:r>
              <a:rPr lang="en-US" sz="1600" dirty="0">
                <a:solidFill>
                  <a:schemeClr val="tx1"/>
                </a:solidFill>
              </a:rPr>
              <a:t>, two species can use the same resources at different times of day too.</a:t>
            </a:r>
          </a:p>
          <a:p>
            <a:pPr lvl="3" fontAlgn="base"/>
            <a:r>
              <a:rPr lang="en-US" sz="1600" dirty="0">
                <a:solidFill>
                  <a:schemeClr val="tx1"/>
                </a:solidFill>
              </a:rPr>
              <a:t>Example: Common spiny mouse hunts at night, golden spiny mouse hunts at day. Golden one is actually naturally nocturnal, but it hunts during the day as an adaptation around the common spiny mouse.</a:t>
            </a:r>
          </a:p>
          <a:p>
            <a:pPr lvl="2" fontAlgn="base"/>
            <a:endParaRPr lang="en-US" dirty="0">
              <a:solidFill>
                <a:srgbClr val="FFA005"/>
              </a:solidFill>
            </a:endParaRPr>
          </a:p>
          <a:p>
            <a:pPr marL="0" indent="0" fontAlgn="base">
              <a:buNone/>
            </a:pPr>
            <a:endParaRPr lang="en-US" dirty="0"/>
          </a:p>
          <a:p>
            <a:pPr lvl="1" fontAlgn="base"/>
            <a:endParaRPr lang="en-US" b="1" dirty="0"/>
          </a:p>
          <a:p>
            <a:pPr marL="0" indent="0">
              <a:buNone/>
            </a:pPr>
            <a:endParaRPr lang="en-US" dirty="0"/>
          </a:p>
        </p:txBody>
      </p:sp>
    </p:spTree>
    <p:extLst>
      <p:ext uri="{BB962C8B-B14F-4D97-AF65-F5344CB8AC3E}">
        <p14:creationId xmlns:p14="http://schemas.microsoft.com/office/powerpoint/2010/main" val="80097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Niche and Natural Selection</a:t>
            </a:r>
          </a:p>
        </p:txBody>
      </p:sp>
      <p:sp>
        <p:nvSpPr>
          <p:cNvPr id="3" name="Content Placeholder 2"/>
          <p:cNvSpPr>
            <a:spLocks noGrp="1"/>
          </p:cNvSpPr>
          <p:nvPr>
            <p:ph idx="1"/>
          </p:nvPr>
        </p:nvSpPr>
        <p:spPr/>
        <p:txBody>
          <a:bodyPr>
            <a:normAutofit/>
          </a:bodyPr>
          <a:lstStyle/>
          <a:p>
            <a:pPr fontAlgn="base"/>
            <a:r>
              <a:rPr lang="en-US" sz="2400" b="1" dirty="0">
                <a:solidFill>
                  <a:srgbClr val="FFA005"/>
                </a:solidFill>
              </a:rPr>
              <a:t>Character Displacement </a:t>
            </a:r>
            <a:r>
              <a:rPr lang="en-US" sz="2400" dirty="0">
                <a:solidFill>
                  <a:schemeClr val="tx1"/>
                </a:solidFill>
              </a:rPr>
              <a:t>(niche shift)</a:t>
            </a:r>
            <a:r>
              <a:rPr lang="en-US" sz="2400" dirty="0">
                <a:solidFill>
                  <a:srgbClr val="FFA005"/>
                </a:solidFill>
              </a:rPr>
              <a:t> </a:t>
            </a:r>
            <a:r>
              <a:rPr lang="en-US" sz="2400" dirty="0"/>
              <a:t>– </a:t>
            </a:r>
            <a:r>
              <a:rPr lang="en-US" sz="2400" dirty="0">
                <a:solidFill>
                  <a:srgbClr val="FFA005"/>
                </a:solidFill>
              </a:rPr>
              <a:t>Divergence in body structure. Sympatric populations show more differences</a:t>
            </a:r>
            <a:r>
              <a:rPr lang="en-US" sz="2400" dirty="0"/>
              <a:t> </a:t>
            </a:r>
            <a:r>
              <a:rPr lang="en-US" sz="2400" dirty="0">
                <a:solidFill>
                  <a:schemeClr val="tx1"/>
                </a:solidFill>
              </a:rPr>
              <a:t>in body structure and usage of resources</a:t>
            </a:r>
            <a:r>
              <a:rPr lang="en-US" sz="2400" dirty="0"/>
              <a:t> </a:t>
            </a:r>
            <a:r>
              <a:rPr lang="en-US" sz="2400" dirty="0">
                <a:solidFill>
                  <a:srgbClr val="FFA005"/>
                </a:solidFill>
              </a:rPr>
              <a:t>than allopatric populations</a:t>
            </a:r>
            <a:r>
              <a:rPr lang="en-US" sz="2400" dirty="0">
                <a:solidFill>
                  <a:schemeClr val="accent1"/>
                </a:solidFill>
              </a:rPr>
              <a:t>.</a:t>
            </a:r>
          </a:p>
          <a:p>
            <a:pPr lvl="1" fontAlgn="base"/>
            <a:r>
              <a:rPr lang="en-US" sz="2400" i="1" dirty="0">
                <a:solidFill>
                  <a:srgbClr val="FFA005"/>
                </a:solidFill>
              </a:rPr>
              <a:t>Sympatric</a:t>
            </a:r>
            <a:r>
              <a:rPr lang="en-US" sz="2400" dirty="0"/>
              <a:t> </a:t>
            </a:r>
            <a:r>
              <a:rPr lang="en-US" sz="2400" dirty="0">
                <a:solidFill>
                  <a:schemeClr val="tx1"/>
                </a:solidFill>
              </a:rPr>
              <a:t>- Population of closely related species </a:t>
            </a:r>
            <a:r>
              <a:rPr lang="en-US" sz="2400" dirty="0">
                <a:solidFill>
                  <a:srgbClr val="FFA005"/>
                </a:solidFill>
              </a:rPr>
              <a:t>overlapping in location</a:t>
            </a:r>
            <a:r>
              <a:rPr lang="en-US" sz="2400" dirty="0"/>
              <a:t>.</a:t>
            </a:r>
          </a:p>
          <a:p>
            <a:pPr lvl="1"/>
            <a:r>
              <a:rPr lang="en-US" sz="2400" i="1" dirty="0">
                <a:solidFill>
                  <a:srgbClr val="FFA005"/>
                </a:solidFill>
              </a:rPr>
              <a:t>Allopatric</a:t>
            </a:r>
            <a:r>
              <a:rPr lang="en-US" sz="2400" dirty="0"/>
              <a:t> </a:t>
            </a:r>
            <a:r>
              <a:rPr lang="en-US" sz="2400" dirty="0">
                <a:solidFill>
                  <a:schemeClr val="tx1"/>
                </a:solidFill>
              </a:rPr>
              <a:t>- Population of closely related species that are</a:t>
            </a:r>
            <a:r>
              <a:rPr lang="en-US" sz="2400" dirty="0"/>
              <a:t> </a:t>
            </a:r>
            <a:r>
              <a:rPr lang="en-US" sz="2400" dirty="0">
                <a:solidFill>
                  <a:srgbClr val="FFA005"/>
                </a:solidFill>
              </a:rPr>
              <a:t>geographically separate</a:t>
            </a:r>
            <a:r>
              <a:rPr lang="en-US" sz="2400" dirty="0"/>
              <a:t>.</a:t>
            </a:r>
          </a:p>
        </p:txBody>
      </p:sp>
    </p:spTree>
    <p:extLst>
      <p:ext uri="{BB962C8B-B14F-4D97-AF65-F5344CB8AC3E}">
        <p14:creationId xmlns:p14="http://schemas.microsoft.com/office/powerpoint/2010/main" val="267935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Community Interactions - Predation</a:t>
            </a:r>
          </a:p>
        </p:txBody>
      </p:sp>
      <p:sp>
        <p:nvSpPr>
          <p:cNvPr id="3" name="Content Placeholder 2"/>
          <p:cNvSpPr>
            <a:spLocks noGrp="1"/>
          </p:cNvSpPr>
          <p:nvPr>
            <p:ph idx="1"/>
          </p:nvPr>
        </p:nvSpPr>
        <p:spPr/>
        <p:txBody>
          <a:bodyPr>
            <a:normAutofit/>
          </a:bodyPr>
          <a:lstStyle/>
          <a:p>
            <a:pPr fontAlgn="base"/>
            <a:r>
              <a:rPr lang="en-US" sz="2400" b="1" dirty="0">
                <a:solidFill>
                  <a:srgbClr val="FFA005"/>
                </a:solidFill>
              </a:rPr>
              <a:t>Predation</a:t>
            </a:r>
            <a:r>
              <a:rPr lang="en-US" sz="2400" dirty="0">
                <a:solidFill>
                  <a:srgbClr val="FFA005"/>
                </a:solidFill>
              </a:rPr>
              <a:t> - +/- interaction</a:t>
            </a:r>
            <a:r>
              <a:rPr lang="en-US" sz="2400" dirty="0"/>
              <a:t>. Predation is </a:t>
            </a:r>
            <a:r>
              <a:rPr lang="en-US" sz="2400" dirty="0">
                <a:solidFill>
                  <a:srgbClr val="FFA005"/>
                </a:solidFill>
              </a:rPr>
              <a:t>when an individual of one species kills another.</a:t>
            </a:r>
          </a:p>
          <a:p>
            <a:pPr lvl="1" fontAlgn="base"/>
            <a:r>
              <a:rPr lang="en-US" sz="2400" dirty="0"/>
              <a:t>Example: Herbivore eating a plant.</a:t>
            </a:r>
          </a:p>
          <a:p>
            <a:pPr fontAlgn="base"/>
            <a:r>
              <a:rPr lang="en-US" sz="2400" dirty="0">
                <a:solidFill>
                  <a:srgbClr val="FFA005"/>
                </a:solidFill>
              </a:rPr>
              <a:t>Natural selection happens in part due to adaptations from prey </a:t>
            </a:r>
            <a:r>
              <a:rPr lang="en-US" sz="2400" dirty="0"/>
              <a:t>to enhance survival </a:t>
            </a:r>
            <a:r>
              <a:rPr lang="en-US" sz="2400" dirty="0">
                <a:solidFill>
                  <a:srgbClr val="FFA005"/>
                </a:solidFill>
              </a:rPr>
              <a:t>and predators </a:t>
            </a:r>
            <a:r>
              <a:rPr lang="en-US" sz="2400" dirty="0"/>
              <a:t>to help them find food.</a:t>
            </a:r>
          </a:p>
          <a:p>
            <a:pPr marL="0" indent="0">
              <a:buNone/>
            </a:pPr>
            <a:endParaRPr lang="en-US" sz="2400" dirty="0"/>
          </a:p>
        </p:txBody>
      </p:sp>
    </p:spTree>
    <p:extLst>
      <p:ext uri="{BB962C8B-B14F-4D97-AF65-F5344CB8AC3E}">
        <p14:creationId xmlns:p14="http://schemas.microsoft.com/office/powerpoint/2010/main" val="421756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A005"/>
                </a:solidFill>
              </a:rPr>
              <a:t>Adaptations of Prey &amp; Predators</a:t>
            </a:r>
          </a:p>
        </p:txBody>
      </p:sp>
      <p:sp>
        <p:nvSpPr>
          <p:cNvPr id="3" name="Content Placeholder 2"/>
          <p:cNvSpPr>
            <a:spLocks noGrp="1"/>
          </p:cNvSpPr>
          <p:nvPr>
            <p:ph idx="1"/>
          </p:nvPr>
        </p:nvSpPr>
        <p:spPr>
          <a:xfrm>
            <a:off x="677334" y="1152699"/>
            <a:ext cx="8596668" cy="5785658"/>
          </a:xfrm>
        </p:spPr>
        <p:txBody>
          <a:bodyPr>
            <a:normAutofit/>
          </a:bodyPr>
          <a:lstStyle/>
          <a:p>
            <a:endParaRPr lang="en-US" sz="2000" dirty="0"/>
          </a:p>
          <a:p>
            <a:pPr fontAlgn="base"/>
            <a:r>
              <a:rPr lang="en-US" sz="2000" b="1" dirty="0">
                <a:solidFill>
                  <a:srgbClr val="FFA005"/>
                </a:solidFill>
              </a:rPr>
              <a:t>Cryptic Coloration</a:t>
            </a:r>
            <a:r>
              <a:rPr lang="en-US" sz="2000" dirty="0">
                <a:solidFill>
                  <a:srgbClr val="FFA005"/>
                </a:solidFill>
              </a:rPr>
              <a:t> </a:t>
            </a:r>
            <a:r>
              <a:rPr lang="en-US" sz="2000" dirty="0"/>
              <a:t>- The </a:t>
            </a:r>
            <a:r>
              <a:rPr lang="en-US" sz="2000" dirty="0">
                <a:solidFill>
                  <a:srgbClr val="FFA005"/>
                </a:solidFill>
              </a:rPr>
              <a:t>act of camouflage</a:t>
            </a:r>
            <a:r>
              <a:rPr lang="en-US" sz="2000" dirty="0"/>
              <a:t>, or the blending in with one’s environment. Helps to enhance survival for prey.</a:t>
            </a:r>
            <a:endParaRPr lang="en-US" sz="2000" b="1" dirty="0"/>
          </a:p>
          <a:p>
            <a:pPr fontAlgn="base"/>
            <a:r>
              <a:rPr lang="en-US" sz="2000" b="1" dirty="0">
                <a:solidFill>
                  <a:srgbClr val="FFA005"/>
                </a:solidFill>
              </a:rPr>
              <a:t>Aposematic coloration </a:t>
            </a:r>
            <a:r>
              <a:rPr lang="en-US" sz="2000" dirty="0"/>
              <a:t>- An animal that </a:t>
            </a:r>
            <a:r>
              <a:rPr lang="en-US" sz="2000" dirty="0">
                <a:solidFill>
                  <a:srgbClr val="FFA005"/>
                </a:solidFill>
              </a:rPr>
              <a:t>takes on </a:t>
            </a:r>
            <a:r>
              <a:rPr lang="en-US" sz="2000" dirty="0"/>
              <a:t>aposematic, or </a:t>
            </a:r>
            <a:r>
              <a:rPr lang="en-US" sz="2000" dirty="0">
                <a:solidFill>
                  <a:srgbClr val="FFA005"/>
                </a:solidFill>
              </a:rPr>
              <a:t>bright/warning</a:t>
            </a:r>
            <a:r>
              <a:rPr lang="en-US" sz="2000" dirty="0">
                <a:solidFill>
                  <a:schemeClr val="tx1"/>
                </a:solidFill>
              </a:rPr>
              <a:t>,</a:t>
            </a:r>
            <a:r>
              <a:rPr lang="en-US" sz="2000" dirty="0">
                <a:solidFill>
                  <a:srgbClr val="FFA005"/>
                </a:solidFill>
              </a:rPr>
              <a:t> coloration </a:t>
            </a:r>
            <a:r>
              <a:rPr lang="en-US" sz="2000" dirty="0"/>
              <a:t>so that predators know not to go after them.</a:t>
            </a:r>
            <a:endParaRPr lang="en-US" sz="2000" b="1" dirty="0"/>
          </a:p>
          <a:p>
            <a:pPr fontAlgn="base"/>
            <a:r>
              <a:rPr lang="en-US" sz="2000" b="1" dirty="0">
                <a:solidFill>
                  <a:srgbClr val="FFA005"/>
                </a:solidFill>
              </a:rPr>
              <a:t>Batesian Mimicry</a:t>
            </a:r>
            <a:r>
              <a:rPr lang="en-US" sz="2000" b="1" dirty="0"/>
              <a:t> </a:t>
            </a:r>
            <a:r>
              <a:rPr lang="en-US" sz="2000" dirty="0"/>
              <a:t>- </a:t>
            </a:r>
            <a:r>
              <a:rPr lang="en-US" sz="2000" dirty="0">
                <a:solidFill>
                  <a:srgbClr val="FFA005"/>
                </a:solidFill>
              </a:rPr>
              <a:t>When a harmless species mimics a harmful one</a:t>
            </a:r>
            <a:r>
              <a:rPr lang="en-US" sz="2000" dirty="0"/>
              <a:t>. Can be expressed </a:t>
            </a:r>
            <a:r>
              <a:rPr lang="en-US" sz="2000" dirty="0">
                <a:solidFill>
                  <a:srgbClr val="FFA005"/>
                </a:solidFill>
              </a:rPr>
              <a:t>through behavior or appearance</a:t>
            </a:r>
            <a:r>
              <a:rPr lang="en-US" sz="2000" dirty="0"/>
              <a:t>.</a:t>
            </a:r>
            <a:endParaRPr lang="en-US" sz="2000" b="1" dirty="0"/>
          </a:p>
          <a:p>
            <a:pPr fontAlgn="base"/>
            <a:r>
              <a:rPr lang="en-US" sz="2000" b="1" dirty="0">
                <a:solidFill>
                  <a:srgbClr val="FFA005"/>
                </a:solidFill>
              </a:rPr>
              <a:t>Müllerian mimicry </a:t>
            </a:r>
            <a:r>
              <a:rPr lang="en-US" sz="2000" dirty="0"/>
              <a:t>- </a:t>
            </a:r>
            <a:r>
              <a:rPr lang="en-US" sz="2000" dirty="0">
                <a:solidFill>
                  <a:srgbClr val="FFA005"/>
                </a:solidFill>
              </a:rPr>
              <a:t>When two harmful species mimic each other</a:t>
            </a:r>
            <a:r>
              <a:rPr lang="en-US" sz="2000" dirty="0"/>
              <a:t>, resulting in a type of aposematic coloration where predators know to avoid them.</a:t>
            </a:r>
            <a:endParaRPr lang="en-US" sz="2000" b="1" dirty="0"/>
          </a:p>
          <a:p>
            <a:pPr fontAlgn="base"/>
            <a:r>
              <a:rPr lang="en-US" sz="2000" dirty="0">
                <a:solidFill>
                  <a:srgbClr val="FFA005"/>
                </a:solidFill>
              </a:rPr>
              <a:t>Predators can use mimicry too to lure prey towards them</a:t>
            </a:r>
            <a:r>
              <a:rPr lang="en-US" sz="2000" dirty="0"/>
              <a:t>.</a:t>
            </a:r>
          </a:p>
          <a:p>
            <a:pPr lvl="1" fontAlgn="base"/>
            <a:r>
              <a:rPr lang="en-US" sz="2000" dirty="0"/>
              <a:t>Example: Alligator snapping turtle with tongues that resemble worms act as lures for small fish.</a:t>
            </a:r>
          </a:p>
          <a:p>
            <a:endParaRPr lang="en-US" sz="2000" dirty="0"/>
          </a:p>
        </p:txBody>
      </p:sp>
    </p:spTree>
    <p:extLst>
      <p:ext uri="{BB962C8B-B14F-4D97-AF65-F5344CB8AC3E}">
        <p14:creationId xmlns:p14="http://schemas.microsoft.com/office/powerpoint/2010/main" val="23615252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2999</TotalTime>
  <Words>2835</Words>
  <Application>Microsoft Office PowerPoint</Application>
  <PresentationFormat>Widescreen</PresentationFormat>
  <Paragraphs>235</Paragraphs>
  <Slides>36</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Facet</vt:lpstr>
      <vt:lpstr>Chapter 54 Sections 54.1 and 54.2</vt:lpstr>
      <vt:lpstr>Overview</vt:lpstr>
      <vt:lpstr>General Ecology Terms</vt:lpstr>
      <vt:lpstr>          54.1:  Community Interactions and Effects</vt:lpstr>
      <vt:lpstr>Community Interactions - Competition</vt:lpstr>
      <vt:lpstr>Niche and Natural Selection</vt:lpstr>
      <vt:lpstr>Niche and Natural Selection</vt:lpstr>
      <vt:lpstr>Community Interactions - Predation</vt:lpstr>
      <vt:lpstr>Adaptations of Prey &amp; Predators</vt:lpstr>
      <vt:lpstr>Community Interactions - Herbivory</vt:lpstr>
      <vt:lpstr>Community Interactions - Symbiosis</vt:lpstr>
      <vt:lpstr>Symbiosis: Parasitism</vt:lpstr>
      <vt:lpstr>Symbiosis: Mutualism</vt:lpstr>
      <vt:lpstr>Symbiosis: Commensalism</vt:lpstr>
      <vt:lpstr>Community Interaction - Facilitation</vt:lpstr>
      <vt:lpstr>54.1: Summary</vt:lpstr>
      <vt:lpstr>Section 54.2:  Diversity and Structure</vt:lpstr>
      <vt:lpstr>Diversity and Stability</vt:lpstr>
      <vt:lpstr>Structure: Trophic Levels</vt:lpstr>
      <vt:lpstr>Diagram: Trophic Levels</vt:lpstr>
      <vt:lpstr>Food Chains</vt:lpstr>
      <vt:lpstr>Food chain Length: Energetic Hypothesis</vt:lpstr>
      <vt:lpstr>Diagram: 10% Energy Transfer</vt:lpstr>
      <vt:lpstr>Food Chain Length: Dynamic stability hypothesis</vt:lpstr>
      <vt:lpstr>Structure: Food Webs</vt:lpstr>
      <vt:lpstr>PowerPoint Presentation</vt:lpstr>
      <vt:lpstr>Structure: Dominant Species</vt:lpstr>
      <vt:lpstr>Structure: Keystone Species</vt:lpstr>
      <vt:lpstr>Structure:  Foundation Species / Ecosystem Engineers</vt:lpstr>
      <vt:lpstr>Modeling of Community Relationships</vt:lpstr>
      <vt:lpstr>PowerPoint Presentation</vt:lpstr>
      <vt:lpstr>Biomanipulation</vt:lpstr>
      <vt:lpstr>Diagram: Polluted Lakes and the Top-down Model</vt:lpstr>
      <vt:lpstr>54.2: Summary</vt:lpstr>
      <vt:lpstr>General Ecology Terms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54 Sections 54.1 and 54.2</dc:title>
  <dc:creator>Liang</dc:creator>
  <cp:lastModifiedBy>Liang</cp:lastModifiedBy>
  <cp:revision>48</cp:revision>
  <dcterms:created xsi:type="dcterms:W3CDTF">2017-03-15T10:46:55Z</dcterms:created>
  <dcterms:modified xsi:type="dcterms:W3CDTF">2017-03-19T20:18:15Z</dcterms:modified>
</cp:coreProperties>
</file>